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70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  <p:sldId id="571" r:id="rId304"/>
    <p:sldId id="557" r:id="rId305"/>
    <p:sldId id="558" r:id="rId306"/>
    <p:sldId id="559" r:id="rId307"/>
    <p:sldId id="560" r:id="rId308"/>
    <p:sldId id="561" r:id="rId309"/>
    <p:sldId id="562" r:id="rId310"/>
    <p:sldId id="563" r:id="rId311"/>
    <p:sldId id="564" r:id="rId312"/>
    <p:sldId id="565" r:id="rId313"/>
    <p:sldId id="566" r:id="rId314"/>
    <p:sldId id="567" r:id="rId315"/>
    <p:sldId id="568" r:id="rId316"/>
    <p:sldId id="569" r:id="rId317"/>
    <p:sldId id="572" r:id="rId318"/>
    <p:sldId id="573" r:id="rId319"/>
    <p:sldId id="574" r:id="rId320"/>
    <p:sldId id="575" r:id="rId321"/>
    <p:sldId id="578" r:id="rId322"/>
    <p:sldId id="576" r:id="rId323"/>
    <p:sldId id="577" r:id="rId324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326"/>
      <p:bold r:id="rId327"/>
      <p:italic r:id="rId328"/>
      <p:boldItalic r:id="rId329"/>
    </p:embeddedFont>
    <p:embeddedFont>
      <p:font typeface="Arimo" panose="020B0600000101010101" charset="0"/>
      <p:regular r:id="rId330"/>
      <p:bold r:id="rId331"/>
      <p:italic r:id="rId332"/>
      <p:boldItalic r:id="rId333"/>
    </p:embeddedFont>
    <p:embeddedFont>
      <p:font typeface="맑은 고딕" panose="020B0503020000020004" pitchFamily="50" charset="-127"/>
      <p:regular r:id="rId334"/>
      <p:bold r:id="rId335"/>
    </p:embeddedFont>
    <p:embeddedFont>
      <p:font typeface="verdana" panose="020B0604030504040204" pitchFamily="34" charset="0"/>
      <p:regular r:id="rId336"/>
      <p:bold r:id="rId337"/>
      <p:italic r:id="rId338"/>
      <p:boldItalic r:id="rId339"/>
    </p:embeddedFont>
    <p:embeddedFont>
      <p:font typeface="Roboto" panose="020B0600000101010101" charset="0"/>
      <p:regular r:id="rId340"/>
    </p:embeddedFont>
    <p:embeddedFont>
      <p:font typeface="맑은 고딕" panose="020B0503020000020004" pitchFamily="50" charset="-127"/>
      <p:regular r:id="rId334"/>
      <p:bold r:id="rId3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1" roundtripDataSignature="AMtx7miCouIyYXNo0RkCEE/RVFxi8fX0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1DDAA1-5A8E-4286-9868-A39AFBF2B33C}">
  <a:tblStyle styleId="{121DDAA1-5A8E-4286-9868-A39AFBF2B33C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5F900BD-715B-44EE-9551-B7A7B488A21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3" autoAdjust="0"/>
    <p:restoredTop sz="94660"/>
  </p:normalViewPr>
  <p:slideViewPr>
    <p:cSldViewPr snapToGrid="0">
      <p:cViewPr varScale="1">
        <p:scale>
          <a:sx n="88" d="100"/>
          <a:sy n="88" d="100"/>
        </p:scale>
        <p:origin x="17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font" Target="fonts/font10.fntdata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font" Target="fonts/font1.fntdata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font" Target="fonts/font12.fntdata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font" Target="fonts/font13.fntdata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font" Target="fonts/font3.fntdata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font" Target="fonts/font14.fntdata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font" Target="fonts/font4.fntdata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font" Target="fonts/font15.fntdata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font" Target="fonts/font5.fntdata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customschemas.google.com/relationships/presentationmetadata" Target="metadata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presProps" Target="presProps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font" Target="fonts/font7.fntdata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font" Target="fonts/font8.fntdata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font" Target="fonts/font9.fntdata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tableStyles" Target="tableStyles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notesMaster" Target="notesMasters/notesMaster1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font" Target="fonts/font11.fntdata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font" Target="fonts/font2.fntdata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3" name="Google Shape;15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90" name="Google Shape;890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2" name="Google Shape;912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103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0" name="Google Shape;920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104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29" name="Google Shape;929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105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38" name="Google Shape;938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106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7" name="Google Shape;947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56" name="Google Shape;956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108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64" name="Google Shape;964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109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72" name="Google Shape;972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110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80" name="Google Shape;980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111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89" name="Google Shape;989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112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98" name="Google Shape;998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113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07" name="Google Shape;1007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114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5" name="Google Shape;1015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115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24" name="Google Shape;1024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116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4" name="Google Shape;1034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117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4" name="Google Shape;1044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118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52" name="Google Shape;1052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119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0" name="Google Shape;17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62" name="Google Shape;1062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120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72" name="Google Shape;1072;p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121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81" name="Google Shape;1081;p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122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0" name="Google Shape;1090;p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123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8" name="Google Shape;1098;p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06" name="Google Shape;1106;p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125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0" name="Google Shape;1130;p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128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38" name="Google Shape;1138;p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6" name="Google Shape;1146;p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130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54" name="Google Shape;1154;p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131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62" name="Google Shape;1162;p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132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0" name="Google Shape;1170;p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133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78" name="Google Shape;1178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p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134</a:t>
            </a:fld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7" name="Google Shape;18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58" name="Google Shape;1258;p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144</a:t>
            </a:fld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66" name="Google Shape;1266;p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145</a:t>
            </a:fld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74" name="Google Shape;1274;p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146</a:t>
            </a:fld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83" name="Google Shape;1283;p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147</a:t>
            </a:fld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2" name="Google Shape;1292;p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148</a:t>
            </a:fld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02" name="Google Shape;1302;p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149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5" name="Google Shape;19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2" name="Google Shape;1312;p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</a:t>
            </a:r>
            <a:endParaRPr/>
          </a:p>
        </p:txBody>
      </p:sp>
      <p:sp>
        <p:nvSpPr>
          <p:cNvPr id="1313" name="Google Shape;1313;p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150</a:t>
            </a:fld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21" name="Google Shape;1321;p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151</a:t>
            </a:fld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0" name="Google Shape;1330;p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152</a:t>
            </a:fld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9" name="Google Shape;1339;p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1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153</a:t>
            </a:fld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49" name="Google Shape;1349;p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154</a:t>
            </a:fld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8" name="Google Shape;1358;p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155</a:t>
            </a:fld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68" name="Google Shape;1368;p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156</a:t>
            </a:fld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78" name="Google Shape;1378;p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157</a:t>
            </a:fld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8" name="Google Shape;1388;p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158</a:t>
            </a:fld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7" name="Google Shape;1397;p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159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3" name="Google Shape;20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06" name="Google Shape;1406;p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1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160</a:t>
            </a:fld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15" name="Google Shape;1415;p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161</a:t>
            </a:fld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24" name="Google Shape;1424;p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162</a:t>
            </a:fld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34" name="Google Shape;1434;p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163</a:t>
            </a:fld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42" name="Google Shape;1442;p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164</a:t>
            </a:fld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2" name="Google Shape;1452;p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1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165</a:t>
            </a:fld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60" name="Google Shape;1460;p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166</a:t>
            </a:fld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0" name="Google Shape;1470;p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167</a:t>
            </a:fld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9" name="Google Shape;1479;p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168</a:t>
            </a:fld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89" name="Google Shape;1489;p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02" name="Google Shape;1502;p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170</a:t>
            </a:fld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12" name="Google Shape;1512;p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171</a:t>
            </a:fld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8" name="Google Shape;21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6" name="Google Shape;22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7" name="Google Shape;1747;p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203</a:t>
            </a:fld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55" name="Google Shape;1755;p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2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204</a:t>
            </a:fld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64" name="Google Shape;1764;p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205</a:t>
            </a:fld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73" name="Google Shape;1773;p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2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206</a:t>
            </a:fld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82" name="Google Shape;1782;p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207</a:t>
            </a:fld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91" name="Google Shape;1791;p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208</a:t>
            </a:fld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99" name="Google Shape;179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209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08" name="Google Shape;1808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2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210</a:t>
            </a:fld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17" name="Google Shape;1817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211</a:t>
            </a:fld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25" name="Google Shape;1825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212</a:t>
            </a:fld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34" name="Google Shape;1834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2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213</a:t>
            </a:fld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43" name="Google Shape;1843;p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214</a:t>
            </a:fld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51" name="Google Shape;1851;p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2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215</a:t>
            </a:fld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60" name="Google Shape;1860;p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216</a:t>
            </a:fld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68" name="Google Shape;1868;p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217</a:t>
            </a:fld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77" name="Google Shape;1877;p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2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218</a:t>
            </a:fld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86" name="Google Shape;1886;p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219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95" name="Google Shape;1895;p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220</a:t>
            </a:fld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04" name="Google Shape;1904;p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221</a:t>
            </a:fld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12" name="Google Shape;1912;p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913" name="Google Shape;1913;p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222</a:t>
            </a:fld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20" name="Google Shape;1920;p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921" name="Google Shape;1921;p2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223</a:t>
            </a:fld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28" name="Google Shape;1928;p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929" name="Google Shape;1929;p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224</a:t>
            </a:fld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37" name="Google Shape;1937;p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2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225</a:t>
            </a:fld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45" name="Google Shape;1945;p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2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226</a:t>
            </a:fld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53" name="Google Shape;1953;p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2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227</a:t>
            </a:fld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62" name="Google Shape;1962;p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963" name="Google Shape;1963;p2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228</a:t>
            </a:fld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71" name="Google Shape;1971;p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229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80" name="Google Shape;1980;p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2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230</a:t>
            </a:fld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89" name="Google Shape;1989;p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990" name="Google Shape;1990;p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231</a:t>
            </a:fld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03" name="Google Shape;2003;p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2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232</a:t>
            </a:fld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12" name="Google Shape;2012;p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마지막으로 운영체제 관련 모듈들에 대해서 알아보도록 하겠습니다.</a:t>
            </a:r>
            <a:endParaRPr/>
          </a:p>
        </p:txBody>
      </p:sp>
      <p:sp>
        <p:nvSpPr>
          <p:cNvPr id="2013" name="Google Shape;2013;p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233</a:t>
            </a:fld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20" name="Google Shape;2020;p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021" name="Google Shape;2021;p2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234</a:t>
            </a:fld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28" name="Google Shape;2028;p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029" name="Google Shape;2029;p2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235</a:t>
            </a:fld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36" name="Google Shape;2036;p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037" name="Google Shape;2037;p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236</a:t>
            </a:fld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3" name="Google Shape;2083;p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p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6" name="Google Shape;2246;p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2434;p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2448;p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9" name="Google Shape;2469;p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2476;p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p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2574;p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p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4" name="Google Shape;464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3" name="Google Shape;47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2" name="Google Shape;482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2" name="Google Shape;49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1" name="Google Shape;501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0" name="Google Shape;510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6" name="Google Shape;526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34" name="Google Shape;534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42" name="Google Shape;542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01" name="Google Shape;601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1" name="Google Shape;611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19" name="Google Shape;619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27" name="Google Shape;627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43" name="Google Shape;643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59" name="Google Shape;659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68" name="Google Shape;668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8" name="Google Shape;678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8" name="Google Shape;688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97" name="Google Shape;697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06" name="Google Shape;706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5" name="Google Shape;715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" name="Google Shape;13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37" name="Google Shape;737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5" name="Google Shape;745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54" name="Google Shape;754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63" name="Google Shape;763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73" name="Google Shape;773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97" name="Google Shape;797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6" name="Google Shape;806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15" name="Google Shape;815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23" name="Google Shape;823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1" name="Google Shape;83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39" name="Google Shape;839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49" name="Google Shape;849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58" name="Google Shape;858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6" name="Google Shape;866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74" name="Google Shape;874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82" name="Google Shape;882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25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6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  <a:defRPr sz="3600" b="1">
                <a:solidFill>
                  <a:srgbClr val="0020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1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1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2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2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2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32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3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3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3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3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ython.org/downloa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pywin32/" TargetMode="External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://openpyxl.readthedocs.io/en/default/tutorial.html" TargetMode="External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pydev/files/pydev/PyDev%205.1.1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s.mariadb.com/MariaDB/mariadb-10.0/winx64-packages/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idisql.com/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wnload-center?jmp=nav#community" TargetMode="External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downloads/download-visual-studio-v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ytools.codeplex.com/" TargetMode="Externa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/" TargetMode="External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27.0.0.1/user/admin" TargetMode="External"/><Relationship Id="rId5" Type="http://schemas.openxmlformats.org/officeDocument/2006/relationships/hyperlink" Target="http://127.0.0.1/guest/Jane" TargetMode="External"/><Relationship Id="rId4" Type="http://schemas.openxmlformats.org/officeDocument/2006/relationships/hyperlink" Target="http://127.0.0.1/admin" TargetMode="Externa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과목명 : 파이썬</a:t>
            </a:r>
            <a:endParaRPr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2.x와 3.x의 차이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10"/>
          <p:cNvSpPr txBox="1">
            <a:spLocks noGrp="1"/>
          </p:cNvSpPr>
          <p:nvPr>
            <p:ph type="body" idx="1"/>
          </p:nvPr>
        </p:nvSpPr>
        <p:spPr>
          <a:xfrm>
            <a:off x="457200" y="1700808"/>
            <a:ext cx="8229600" cy="472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print가 함수로 변경.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long 자료형이 없어지고 int로 통일.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2.x style :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type(2**31)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&lt;type 'long'&gt; 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sys.maxint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2147483647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3.0 style :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type(2**31)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&lt;class 'int'&gt;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type(2**40)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&lt;class 'int'&gt;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‘int / int’의 결과가 float으로 처리.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String, Unicode 체계 변경.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00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임포트 방법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4" name="Google Shape;894;p100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 &lt;모듈&gt; import &lt;어트리뷰트&gt;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from simpleset import union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union([1, 2, 3], [3], [3, 4])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[1, 2, 3, 4]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 &lt;모듈&gt; import *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&lt;모듈&gt; as &lt;별칭&gt;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&lt;모듈&gt; 이름을 &lt;별칭&gt;으로 변경하여 임포트합니다.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5" name="Google Shape;895;p1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100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sampleset.py</a:t>
            </a:r>
            <a:endParaRPr/>
          </a:p>
        </p:txBody>
      </p:sp>
      <p:sp>
        <p:nvSpPr>
          <p:cNvPr id="901" name="Google Shape;901;p10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def add(x, y):</a:t>
            </a:r>
            <a:endParaRPr/>
          </a:p>
          <a:p>
            <a:pPr marL="45720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return x+y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def sub(x, y):</a:t>
            </a:r>
            <a:endParaRPr/>
          </a:p>
          <a:p>
            <a:pPr marL="45720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return x-y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def mul(x, y):</a:t>
            </a:r>
            <a:endParaRPr/>
          </a:p>
          <a:p>
            <a:pPr marL="45720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return x*y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def div(x, y):</a:t>
            </a:r>
            <a:endParaRPr/>
          </a:p>
          <a:p>
            <a:pPr marL="45720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return x/y</a:t>
            </a:r>
            <a:endParaRPr/>
          </a:p>
          <a:p>
            <a:pPr marL="45720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5715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if __name__ == ‘__main__’:</a:t>
            </a:r>
            <a:endParaRPr/>
          </a:p>
          <a:p>
            <a:pPr marL="51435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print(add(5,2))</a:t>
            </a:r>
            <a:endParaRPr/>
          </a:p>
          <a:p>
            <a:pPr marL="51435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print(sub(5,2))</a:t>
            </a:r>
            <a:endParaRPr/>
          </a:p>
          <a:p>
            <a:pPr marL="51435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print(mul(5,2))</a:t>
            </a:r>
            <a:endParaRPr/>
          </a:p>
          <a:p>
            <a:pPr marL="514350" lvl="1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print(div(5,2))</a:t>
            </a:r>
            <a:endParaRPr/>
          </a:p>
        </p:txBody>
      </p:sp>
      <p:sp>
        <p:nvSpPr>
          <p:cNvPr id="902" name="Google Shape;902;p10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101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usemodule.py</a:t>
            </a:r>
            <a:endParaRPr/>
          </a:p>
        </p:txBody>
      </p:sp>
      <p:sp>
        <p:nvSpPr>
          <p:cNvPr id="908" name="Google Shape;908;p10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import sampleset</a:t>
            </a: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print (sampleset.add(4,5))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 (sampleset.sub(4,5))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 (sampleset.mul(4,5))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 (sampleset.div(4,5))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from sampleset import add, sub, mul, div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 (add(4,5))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 (sub(4,5))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 (mul(4,5))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 (div(4,5))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/>
            </a:r>
            <a:br>
              <a:rPr lang="en-US" b="1"/>
            </a:b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909" name="Google Shape;909;p10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102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03"/>
          <p:cNvSpPr txBox="1">
            <a:spLocks noGrp="1"/>
          </p:cNvSpPr>
          <p:nvPr>
            <p:ph type="title"/>
          </p:nvPr>
        </p:nvSpPr>
        <p:spPr>
          <a:xfrm>
            <a:off x="395536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임포트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6" name="Google Shape;916;p103"/>
          <p:cNvSpPr txBox="1">
            <a:spLocks noGrp="1"/>
          </p:cNvSpPr>
          <p:nvPr>
            <p:ph type="body" idx="1"/>
          </p:nvPr>
        </p:nvSpPr>
        <p:spPr>
          <a:xfrm>
            <a:off x="854075" y="2008188"/>
            <a:ext cx="8229600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임포트를 할 때, 해당 모듈의 바이트 코드가 있으면 이를 임포트 한다.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모듈을 임포트 하면 해당 모듈의 코드가 실행된다.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모듈이 임포트되면 메모리에 모듈 코드가 로딩되면 프로그램이나 파이썬 인터프리터가 끝나기 전까지 변경되지 않는다.</a:t>
            </a:r>
            <a:endParaRPr/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7" name="Google Shape;917;p1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103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04"/>
          <p:cNvSpPr txBox="1">
            <a:spLocks noGrp="1"/>
          </p:cNvSpPr>
          <p:nvPr>
            <p:ph type="title"/>
          </p:nvPr>
        </p:nvSpPr>
        <p:spPr>
          <a:xfrm>
            <a:off x="539552" y="142875"/>
            <a:ext cx="8147248" cy="981869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바이트 코드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4" name="Google Shape;924;p104"/>
          <p:cNvSpPr txBox="1"/>
          <p:nvPr/>
        </p:nvSpPr>
        <p:spPr>
          <a:xfrm>
            <a:off x="539552" y="1340768"/>
            <a:ext cx="8147248" cy="504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일종의 중간 파일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모듈의 임포트를 빠르게 해주는 역할</a:t>
            </a: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바이트 코드가 이미 있으면 :</a:t>
            </a:r>
            <a:b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모듈을 인터프리팅(Interpreting) 하지 않고 바로 바이트 	코드 로딩 </a:t>
            </a: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바이트 코드가 없으면 :</a:t>
            </a:r>
            <a:b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모듈을 인터프리팅 해서 바이크 코드를 생성</a:t>
            </a: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바이트 코드가 생성된 모습</a:t>
            </a: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5" name="Google Shape;925;p104" descr="E:\project\python\files\images\1부6장\1-6-3.bm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648" y="3933056"/>
            <a:ext cx="6747073" cy="2421459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0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104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0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095375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 sz="3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모듈이 메모리에 로딩 될 때</a:t>
            </a:r>
            <a:endParaRPr sz="3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3" name="Google Shape;933;p105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모듈의 코드가 실행 됨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처음 임포트 할 때 “print” 구문이 실행된다.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번 메모리에 로딩된 모듈은 끝나기 전 까지 변하지 않는다.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4" name="Google Shape;934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2000250"/>
            <a:ext cx="28575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1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105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06"/>
          <p:cNvSpPr txBox="1"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유용한 팁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2" name="Google Shape;942;p106"/>
          <p:cNvSpPr txBox="1">
            <a:spLocks noGrp="1"/>
          </p:cNvSpPr>
          <p:nvPr>
            <p:ph type="body" idx="1"/>
          </p:nvPr>
        </p:nvSpPr>
        <p:spPr>
          <a:xfrm>
            <a:off x="467545" y="1628801"/>
            <a:ext cx="8208912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모듈이 직접 실행 혹은 다른 곳에서 임포트 되었는지를 구분 해 줄 수 있는 __name__ 어트리뷰트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모듈이 임포트 되었을 때 __name__은 모듈 자기 자신의 이름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모듈이 직접 실행 되었을 때 __name__은 “__main__”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43" name="Google Shape;943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672" y="2996952"/>
            <a:ext cx="46767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10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106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07"/>
          <p:cNvSpPr txBox="1"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1" name="Google Shape;951;p107"/>
          <p:cNvSpPr txBox="1">
            <a:spLocks noGrp="1"/>
          </p:cNvSpPr>
          <p:nvPr>
            <p:ph type="body" idx="1"/>
          </p:nvPr>
        </p:nvSpPr>
        <p:spPr>
          <a:xfrm>
            <a:off x="539552" y="1556792"/>
            <a:ext cx="8229600" cy="5014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모듈의 모음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파이썬의 모듈 이름공간을 구조화 하는 한 방법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내장 라이브러리 중 XML 패키지의 디렉터리 구조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2" name="Google Shape;952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672" y="2780928"/>
            <a:ext cx="4824536" cy="34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0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08"/>
          <p:cNvSpPr txBox="1">
            <a:spLocks noGrp="1"/>
          </p:cNvSpPr>
          <p:nvPr>
            <p:ph type="ctrTitle"/>
          </p:nvPr>
        </p:nvSpPr>
        <p:spPr>
          <a:xfrm>
            <a:off x="611560" y="1556792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C++ 라이브러리 확장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0" name="Google Shape;960;p108"/>
          <p:cNvSpPr txBox="1">
            <a:spLocks noGrp="1"/>
          </p:cNvSpPr>
          <p:nvPr>
            <p:ph type="subTitle" idx="1"/>
          </p:nvPr>
        </p:nvSpPr>
        <p:spPr>
          <a:xfrm>
            <a:off x="1371600" y="321468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9. </a:t>
            </a:r>
            <a:b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C/C++ 연동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1" name="Google Shape;961;p1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108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09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8" name="Google Shape;968;p109"/>
          <p:cNvSpPr txBox="1">
            <a:spLocks noGrp="1"/>
          </p:cNvSpPr>
          <p:nvPr>
            <p:ph type="body" idx="1"/>
          </p:nvPr>
        </p:nvSpPr>
        <p:spPr>
          <a:xfrm>
            <a:off x="467544" y="1700808"/>
            <a:ext cx="8229600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간단한 확장 모듈 예제 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초기화 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빌드 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파이썬/C API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에러 처리 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 타입 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ctypes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dll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boost python library </a:t>
            </a: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9" name="Google Shape;969;p10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109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994122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 및 개발환경 1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11"/>
          <p:cNvSpPr txBox="1">
            <a:spLocks noGrp="1"/>
          </p:cNvSpPr>
          <p:nvPr>
            <p:ph type="body" idx="1"/>
          </p:nvPr>
        </p:nvSpPr>
        <p:spPr>
          <a:xfrm>
            <a:off x="2484438" y="1600200"/>
            <a:ext cx="620236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http://python.org/download</a:t>
            </a:r>
            <a:r>
              <a:rPr lang="en-US" sz="2000"/>
              <a:t>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pic>
        <p:nvPicPr>
          <p:cNvPr id="166" name="Google Shape;166;p11" descr="1_1_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1720" y="2204864"/>
            <a:ext cx="4752975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10"/>
          <p:cNvSpPr txBox="1"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 모듈이 필요한 이유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6" name="Google Shape;976;p110"/>
          <p:cNvSpPr txBox="1">
            <a:spLocks noGrp="1"/>
          </p:cNvSpPr>
          <p:nvPr>
            <p:ph type="body" idx="1"/>
          </p:nvPr>
        </p:nvSpPr>
        <p:spPr>
          <a:xfrm>
            <a:off x="467544" y="1700808"/>
            <a:ext cx="8229600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파이썬에서  C/C++로 만들어진 외부 모듈을 참고 하는 경우가 발생함.</a:t>
            </a:r>
            <a:endParaRPr/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 모듈이 필요한 이유</a:t>
            </a:r>
            <a:b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C/C++ 라이브러리 함수 혹은 시스템 콜을 할 수 있는 새로운 객체 타입을 구현 할 수 있음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C의 빠른 연산을 사용 할 수 있음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핵심적인 부분을 공개하지 않고 배포 할 수 있음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7" name="Google Shape;977;p1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110</a:t>
            </a:fld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11"/>
          <p:cNvSpPr txBox="1"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간단한 확장 모듈 예제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4" name="Google Shape;984;p111"/>
          <p:cNvSpPr txBox="1">
            <a:spLocks noGrp="1"/>
          </p:cNvSpPr>
          <p:nvPr>
            <p:ph type="body" idx="1"/>
          </p:nvPr>
        </p:nvSpPr>
        <p:spPr>
          <a:xfrm>
            <a:off x="539552" y="1628801"/>
            <a:ext cx="8229600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헤더</a:t>
            </a:r>
            <a: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</a:t>
            </a:r>
            <a: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en-US" sz="18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python.h</a:t>
            </a:r>
            <a:endParaRPr sz="1800" dirty="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spam </a:t>
            </a:r>
            <a:r>
              <a:rPr lang="en-US" sz="18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이라는</a:t>
            </a:r>
            <a: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</a:t>
            </a:r>
            <a: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모듈을</a:t>
            </a:r>
            <a: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만들면서</a:t>
            </a:r>
            <a: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파이썬과</a:t>
            </a:r>
            <a: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C의</a:t>
            </a:r>
            <a: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연동을</a:t>
            </a:r>
            <a: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8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알아보겠습니다</a:t>
            </a:r>
            <a: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br>
              <a:rPr lang="en-US" sz="18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 dirty="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</a:t>
            </a:r>
            <a: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받은</a:t>
            </a:r>
            <a: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문자열을</a:t>
            </a:r>
            <a: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구하는</a:t>
            </a:r>
            <a: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함수를</a:t>
            </a:r>
            <a: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포함</a:t>
            </a:r>
            <a: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600" dirty="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파이썬에서</a:t>
            </a:r>
            <a: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spam </a:t>
            </a: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모듈이</a:t>
            </a:r>
            <a: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아래와</a:t>
            </a:r>
            <a: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같이</a:t>
            </a:r>
            <a: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</a:t>
            </a:r>
            <a:r>
              <a:rPr lang="en-US" sz="1600" dirty="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될 </a:t>
            </a:r>
            <a:r>
              <a:rPr lang="en-US" sz="1600" dirty="0" err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것임</a:t>
            </a:r>
            <a:endParaRPr sz="1600" dirty="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dirty="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dirty="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dirty="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dirty="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85" name="Google Shape;985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5938" y="4286250"/>
            <a:ext cx="551497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1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111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12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 모듈 spam 만들기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3" name="Google Shape;993;p112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70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Spammodule.c 파일 생성하기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전통적으로 ‘모듈이름’ + module.c와 같은 형식으로 파일이름 지정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 줄에 “python.h”를 포함 시킨다.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헤더파일을 포함할 때 python.h를 제일 먼저 포함해야 함.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4" name="Google Shape;994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7824" y="2996952"/>
            <a:ext cx="498157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112</a:t>
            </a:fld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13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strlen 함수 만들기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2" name="Google Shape;1002;p113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파이썬에서 spam.strlen을 호출 했을 때 실행되는   C코드 만들기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PyObject, PyArg_ParseTuple, Py_BuildValue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03" name="Google Shape;1003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1720" y="2276872"/>
            <a:ext cx="6029325" cy="2727746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113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14"/>
          <p:cNvSpPr txBox="1"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초기화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1" name="Google Shape;1011;p114"/>
          <p:cNvSpPr txBox="1">
            <a:spLocks noGrp="1"/>
          </p:cNvSpPr>
          <p:nvPr>
            <p:ph type="body" idx="1"/>
          </p:nvPr>
        </p:nvSpPr>
        <p:spPr>
          <a:xfrm>
            <a:off x="854075" y="2008188"/>
            <a:ext cx="8229600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모듈을 임포트 할 때 파이썬 내부에서 다음과 같은 작업이 이루어진다.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1단계 : 모듈을 찾는다.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2단계 : 모듈을 초기화 한다.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3단계 : 지역 이름공간(Local Namespace)에 이름을 정의한다.</a:t>
            </a:r>
            <a:endParaRPr/>
          </a:p>
          <a:p>
            <a:pPr marL="742950" lvl="1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 모듈을 만들면 2,3 단계를 직접 해줘야 한다.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2" name="Google Shape;1012;p1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114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1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Py_InitModule() 함수</a:t>
            </a:r>
            <a:endParaRPr/>
          </a:p>
        </p:txBody>
      </p:sp>
      <p:sp>
        <p:nvSpPr>
          <p:cNvPr id="1019" name="Google Shape;1019;p115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99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모듈을 초기화하려면 Py_InitModule() 혹은 PyModule_Create() 함수를 사용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095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0" name="Google Shape;1020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39752" y="2132856"/>
            <a:ext cx="6334125" cy="42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115</a:t>
            </a:fld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16"/>
          <p:cNvSpPr txBox="1"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 모듈 빌드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8" name="Google Shape;1028;p116"/>
          <p:cNvSpPr txBox="1">
            <a:spLocks noGrp="1"/>
          </p:cNvSpPr>
          <p:nvPr>
            <p:ph type="body" idx="1"/>
          </p:nvPr>
        </p:nvSpPr>
        <p:spPr>
          <a:xfrm>
            <a:off x="854075" y="2008188"/>
            <a:ext cx="8229600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작성한 코드들을 spammodule.c 파일에 저장.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Distutils를 이용해서 빌드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9" name="Google Shape;1029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7313" y="2500313"/>
            <a:ext cx="648652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5875" y="5715000"/>
            <a:ext cx="368617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116</a:t>
            </a:fld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17"/>
          <p:cNvSpPr txBox="1">
            <a:spLocks noGrp="1"/>
          </p:cNvSpPr>
          <p:nvPr>
            <p:ph type="title"/>
          </p:nvPr>
        </p:nvSpPr>
        <p:spPr>
          <a:xfrm>
            <a:off x="395536" y="142875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 모듈 spam 테스트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8" name="Google Shape;1038;p117"/>
          <p:cNvSpPr txBox="1"/>
          <p:nvPr/>
        </p:nvSpPr>
        <p:spPr>
          <a:xfrm>
            <a:off x="467544" y="1556792"/>
            <a:ext cx="8219256" cy="418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생성된 spam.pyd를 모듈 검색이 가능한 경로에 복사 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 모듈 테스트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39" name="Google Shape;1039;p117"/>
          <p:cNvPicPr preferRelativeResize="0"/>
          <p:nvPr/>
        </p:nvPicPr>
        <p:blipFill rotWithShape="1">
          <a:blip r:embed="rId3">
            <a:alphaModFix/>
          </a:blip>
          <a:srcRect r="54808"/>
          <a:stretch/>
        </p:blipFill>
        <p:spPr>
          <a:xfrm>
            <a:off x="2928938" y="2786063"/>
            <a:ext cx="371475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117"/>
          <p:cNvSpPr txBox="1"/>
          <p:nvPr/>
        </p:nvSpPr>
        <p:spPr>
          <a:xfrm>
            <a:off x="5286375" y="2857500"/>
            <a:ext cx="1357313" cy="285750"/>
          </a:xfrm>
          <a:prstGeom prst="rect">
            <a:avLst/>
          </a:prstGeom>
          <a:solidFill>
            <a:srgbClr val="CFE4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ourier"/>
            </a:endParaRPr>
          </a:p>
        </p:txBody>
      </p:sp>
      <p:sp>
        <p:nvSpPr>
          <p:cNvPr id="1041" name="Google Shape;1041;p1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117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18"/>
          <p:cNvSpPr txBox="1"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C/API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8" name="Google Shape;1048;p118"/>
          <p:cNvSpPr txBox="1">
            <a:spLocks noGrp="1"/>
          </p:cNvSpPr>
          <p:nvPr>
            <p:ph type="body" idx="1"/>
          </p:nvPr>
        </p:nvSpPr>
        <p:spPr>
          <a:xfrm>
            <a:off x="467544" y="1700808"/>
            <a:ext cx="8157592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파이썬에서 C연동을 위한 함수들을 C/API라고 부른다.</a:t>
            </a:r>
            <a:endParaRPr/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PyArg_ParseTuple() 함수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968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Py_BuildValue() 함수</a:t>
            </a:r>
            <a:endParaRPr/>
          </a:p>
          <a:p>
            <a:pPr marL="742950" lvl="1" indent="-1968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9" name="Google Shape;1049;p1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118</a:t>
            </a:fld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19"/>
          <p:cNvSpPr txBox="1">
            <a:spLocks noGrp="1"/>
          </p:cNvSpPr>
          <p:nvPr>
            <p:ph type="title"/>
          </p:nvPr>
        </p:nvSpPr>
        <p:spPr>
          <a:xfrm>
            <a:off x="395536" y="142875"/>
            <a:ext cx="853415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PyArg_ParseTuple() 함수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6" name="Google Shape;1056;p119"/>
          <p:cNvSpPr txBox="1"/>
          <p:nvPr/>
        </p:nvSpPr>
        <p:spPr>
          <a:xfrm>
            <a:off x="395536" y="1412776"/>
            <a:ext cx="8291264" cy="489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파이썬에서 C로 전달되는 인수를 C 함수에 맞게 변경</a:t>
            </a:r>
            <a:endParaRPr/>
          </a:p>
          <a:p>
            <a:pPr marL="800100" marR="0" lvl="1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원형 (Prototype)</a:t>
            </a:r>
            <a:b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여러가지 포멧 기호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7" name="Google Shape;1057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6550" y="2286000"/>
            <a:ext cx="6053138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90825" y="3429000"/>
            <a:ext cx="6281738" cy="28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119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363272" cy="850106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설치 및 개발환경 6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12"/>
          <p:cNvSpPr txBox="1"/>
          <p:nvPr/>
        </p:nvSpPr>
        <p:spPr>
          <a:xfrm>
            <a:off x="611560" y="1260475"/>
            <a:ext cx="807524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Python command line</a:t>
            </a:r>
            <a:endParaRPr/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IDLE 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pic>
        <p:nvPicPr>
          <p:cNvPr id="175" name="Google Shape;175;p12" descr="1_1_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3728" y="1700808"/>
            <a:ext cx="5072063" cy="174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2" descr="1_1_8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3728" y="3717032"/>
            <a:ext cx="4732338" cy="226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20"/>
          <p:cNvSpPr txBox="1">
            <a:spLocks noGrp="1"/>
          </p:cNvSpPr>
          <p:nvPr>
            <p:ph type="title"/>
          </p:nvPr>
        </p:nvSpPr>
        <p:spPr>
          <a:xfrm>
            <a:off x="395536" y="142875"/>
            <a:ext cx="8352928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Py_BuildValue() 함수</a:t>
            </a:r>
            <a:endParaRPr/>
          </a:p>
        </p:txBody>
      </p:sp>
      <p:sp>
        <p:nvSpPr>
          <p:cNvPr id="1066" name="Google Shape;1066;p120"/>
          <p:cNvSpPr txBox="1"/>
          <p:nvPr/>
        </p:nvSpPr>
        <p:spPr>
          <a:xfrm>
            <a:off x="395536" y="1412776"/>
            <a:ext cx="8291264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Py_BuildValue는 C의 자료형을 파이썬의 자료형으로 변환</a:t>
            </a:r>
            <a:endParaRPr/>
          </a:p>
          <a:p>
            <a:pPr marL="800100" marR="0" lvl="1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원형 (Prototype)</a:t>
            </a:r>
            <a:b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 예제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7" name="Google Shape;1067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648" y="2276872"/>
            <a:ext cx="5429250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1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1640" y="3861048"/>
            <a:ext cx="6357937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1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120</a:t>
            </a:fld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21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처리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6" name="Google Shape;1076;p121"/>
          <p:cNvSpPr txBox="1">
            <a:spLocks noGrp="1"/>
          </p:cNvSpPr>
          <p:nvPr>
            <p:ph type="body" idx="1"/>
          </p:nvPr>
        </p:nvSpPr>
        <p:spPr>
          <a:xfrm>
            <a:off x="467544" y="1628800"/>
            <a:ext cx="8229600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내부에서 발생한 에러는 파이썬에서 처리해준다.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 확장 모듈에서 발생한 에러는 특별한 작업을 해줘야 한다.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에러가 발생했을 때 에러의 상황을 파이썬에 직접 알려 줘야 한다.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C/API 함수들은 특별히 에외 처리를 하지 않아도 된다.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7" name="Google Shape;1077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8750" y="4214813"/>
            <a:ext cx="629602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1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121</a:t>
            </a:fld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22"/>
          <p:cNvSpPr txBox="1">
            <a:spLocks noGrp="1"/>
          </p:cNvSpPr>
          <p:nvPr>
            <p:ph type="title"/>
          </p:nvPr>
        </p:nvSpPr>
        <p:spPr>
          <a:xfrm>
            <a:off x="395536" y="142875"/>
            <a:ext cx="853415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에러가 발생했을 때</a:t>
            </a:r>
            <a:endParaRPr/>
          </a:p>
        </p:txBody>
      </p:sp>
      <p:sp>
        <p:nvSpPr>
          <p:cNvPr id="1085" name="Google Shape;1085;p122"/>
          <p:cNvSpPr txBox="1"/>
          <p:nvPr/>
        </p:nvSpPr>
        <p:spPr>
          <a:xfrm>
            <a:off x="467544" y="1412776"/>
            <a:ext cx="8219256" cy="4327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에러가 발생했을 때</a:t>
            </a:r>
            <a:endParaRPr/>
          </a:p>
          <a:p>
            <a:pPr marL="800100" marR="0" lvl="1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무슨 에러가 발생했는지 정하고</a:t>
            </a:r>
            <a:endParaRPr sz="18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NULL을 리턴한다.</a:t>
            </a: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PyErr_SetString() 함수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에러를 설정하는 가장 대표적인 함수.</a:t>
            </a:r>
            <a:endParaRPr/>
          </a:p>
          <a:p>
            <a:pPr marL="800100" marR="0" lvl="1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원형</a:t>
            </a:r>
            <a:endParaRPr sz="18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type은 에러의 종류를 입력</a:t>
            </a:r>
            <a:endParaRPr sz="18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573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분수의 제수가 0일 때 PyExc_ZeroDivisionError</a:t>
            </a:r>
            <a:endParaRPr sz="18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message는 에러에 대한 설명</a:t>
            </a:r>
            <a:endParaRPr sz="18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257300" marR="0" lvl="2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6" name="Google Shape;1086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5816" y="3717032"/>
            <a:ext cx="5957888" cy="4302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122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23"/>
          <p:cNvSpPr txBox="1">
            <a:spLocks noGrp="1"/>
          </p:cNvSpPr>
          <p:nvPr>
            <p:ph type="title"/>
          </p:nvPr>
        </p:nvSpPr>
        <p:spPr>
          <a:xfrm>
            <a:off x="539552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확장타입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4" name="Google Shape;1094;p123"/>
          <p:cNvSpPr txBox="1">
            <a:spLocks noGrp="1"/>
          </p:cNvSpPr>
          <p:nvPr>
            <p:ph type="body" idx="1"/>
          </p:nvPr>
        </p:nvSpPr>
        <p:spPr>
          <a:xfrm>
            <a:off x="467544" y="1772817"/>
            <a:ext cx="8229600" cy="403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C를 이용해 만든 파이썬 타입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파이썬이 제공하는 패턴을 이용해 타입을 만들면 비교적 쉽게 확장 타입을 만들 수 있다.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PyObject_HEAD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 타입 인스턴스의 참조 카운터, 타입 객체의 포인터를 선언하는 매크로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PyTypeObject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include 디렉터리의 object.h에 선언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확장 타입 생성에 필요한 목록이 선언되어 있는 구조체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항목을 다 채울 필요는 없고 사용하는 기능만 사용하면 된다.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5" name="Google Shape;1095;p1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123</a:t>
            </a:fld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24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ctypes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2" name="Google Shape;1102;p124"/>
          <p:cNvSpPr txBox="1">
            <a:spLocks noGrp="1"/>
          </p:cNvSpPr>
          <p:nvPr>
            <p:ph type="body" idx="1"/>
          </p:nvPr>
        </p:nvSpPr>
        <p:spPr>
          <a:xfrm>
            <a:off x="467544" y="1700808"/>
            <a:ext cx="8157592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파이썬에서 외부 라이브러리를 간편하게 사용할 수 있는 내장 모듈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C의 데이터 타입이나, DLL 혹은 shared library의 함수들을 직접 사용할 수 있습니다.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ctypes 모듈을 이용해 원도우 System function 호출 하는 예제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import ctypes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print(hex(ctypes.windll.kernel32.GetModuleHandleA(None)))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None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0x1d000000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3" name="Google Shape;1103;p1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124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25"/>
          <p:cNvSpPr txBox="1">
            <a:spLocks noGrp="1"/>
          </p:cNvSpPr>
          <p:nvPr>
            <p:ph type="title"/>
          </p:nvPr>
        </p:nvSpPr>
        <p:spPr>
          <a:xfrm>
            <a:off x="467544" y="142875"/>
            <a:ext cx="846214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200"/>
              <a:buFont typeface="Malgun Gothic"/>
              <a:buNone/>
            </a:pPr>
            <a:r>
              <a:rPr lang="en-US" sz="3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ctypes로 C데이터 타입 사용하기</a:t>
            </a:r>
            <a:endParaRPr/>
          </a:p>
        </p:txBody>
      </p:sp>
      <p:sp>
        <p:nvSpPr>
          <p:cNvPr id="1110" name="Google Shape;1110;p125"/>
          <p:cNvSpPr txBox="1"/>
          <p:nvPr/>
        </p:nvSpPr>
        <p:spPr>
          <a:xfrm>
            <a:off x="467544" y="1412776"/>
            <a:ext cx="8219256" cy="489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ctypes가 지원하는 C 언어 데이터 타입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ctypes 데이터 타입을 이용한 예제</a:t>
            </a:r>
            <a:endParaRPr/>
          </a:p>
          <a:p>
            <a:pPr marL="1257300" marR="0" lvl="2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11" name="Google Shape;1111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5736" y="1916832"/>
            <a:ext cx="6443663" cy="2157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7784" y="4725144"/>
            <a:ext cx="5976664" cy="1357313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125</a:t>
            </a:fld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2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파일처리</a:t>
            </a:r>
            <a:endParaRPr/>
          </a:p>
        </p:txBody>
      </p:sp>
      <p:sp>
        <p:nvSpPr>
          <p:cNvPr id="1119" name="Google Shape;1119;p12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1120" name="Google Shape;1120;p1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126</a:t>
            </a:fld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1126" name="Google Shape;1126;p12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파일입출력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객체 입출력(pickle)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예외처리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xml 파싱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json 파싱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엑셀 파일 읽고 쓰기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127" name="Google Shape;1127;p1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127</a:t>
            </a:fld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28"/>
          <p:cNvSpPr txBox="1"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입출력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4" name="Google Shape;1134;p128"/>
          <p:cNvSpPr txBox="1">
            <a:spLocks noGrp="1"/>
          </p:cNvSpPr>
          <p:nvPr>
            <p:ph type="body" idx="1"/>
          </p:nvPr>
        </p:nvSpPr>
        <p:spPr>
          <a:xfrm>
            <a:off x="467544" y="1988840"/>
            <a:ext cx="8229600" cy="399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파일로부터 읽고 쓰기 위해서 파일로부터 모든 데이터를 읽는 read() 함수와 문자열을 쓰는 write() 함수가 제공됩니다. 또한 파일을 열고 할 일을 모두 완료했을 경우 파일객체를 닫아주는 close() 함수가 있습니다.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 = open('test.txt', 'w')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f.write('plow deep\nwhile sluggards sleep')</a:t>
            </a:r>
            <a:br>
              <a:rPr lang="en-US" sz="1600"/>
            </a:br>
            <a:r>
              <a:rPr lang="en-US" sz="1600"/>
              <a:t>31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f.close() </a:t>
            </a:r>
            <a:endParaRPr sz="1600"/>
          </a:p>
          <a:p>
            <a:pPr marL="742950" lvl="1" indent="-2095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</p:txBody>
      </p:sp>
      <p:sp>
        <p:nvSpPr>
          <p:cNvPr id="1135" name="Google Shape;1135;p1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128</a:t>
            </a:fld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29"/>
          <p:cNvSpPr txBox="1">
            <a:spLocks noGrp="1"/>
          </p:cNvSpPr>
          <p:nvPr>
            <p:ph type="title"/>
          </p:nvPr>
        </p:nvSpPr>
        <p:spPr>
          <a:xfrm>
            <a:off x="457200" y="746125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입출력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2" name="Google Shape;1142;p129"/>
          <p:cNvSpPr txBox="1">
            <a:spLocks noGrp="1"/>
          </p:cNvSpPr>
          <p:nvPr>
            <p:ph type="body" idx="1"/>
          </p:nvPr>
        </p:nvSpPr>
        <p:spPr>
          <a:xfrm>
            <a:off x="457200" y="2432050"/>
            <a:ext cx="8229600" cy="399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이번에는 이 파일이 제대로 쓰였는지 읽어 보도록 하겠습니다.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 = open('test.txt')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f.read()</a:t>
            </a:r>
            <a:br>
              <a:rPr lang="en-US" sz="1600"/>
            </a:br>
            <a:r>
              <a:rPr lang="en-US" sz="1600"/>
              <a:t>'plow deep\nwhile sluggards sleep'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f.close()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f.closed</a:t>
            </a:r>
            <a:br>
              <a:rPr lang="en-US" sz="1600"/>
            </a:br>
            <a:r>
              <a:rPr lang="en-US" sz="1600"/>
              <a:t>True </a:t>
            </a:r>
            <a:br>
              <a:rPr lang="en-US" sz="1600"/>
            </a:br>
            <a:endParaRPr sz="16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텍스트 모드에서는 일반 문자열과 같이 encoding이 적용되기 때문에, 바이너리 데이터(binary data)를 다룰 때에는 오류가 발생하게 됩니다. 그러므로 바이너리 데이터를 다룰 때에는 반드시 바이너리 모드를 사용해야 합니다.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3495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 sz="800"/>
          </a:p>
          <a:p>
            <a:pPr marL="742950" lvl="1" indent="-23495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 sz="800"/>
          </a:p>
          <a:p>
            <a:pPr marL="742950" lvl="1" indent="-23495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endParaRPr sz="800"/>
          </a:p>
        </p:txBody>
      </p:sp>
      <p:sp>
        <p:nvSpPr>
          <p:cNvPr id="1143" name="Google Shape;1143;p1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129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환경변수설정</a:t>
            </a:r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설치시에 환경변수에 추가를 눌렀다면 어떤곳에서나 파이썬의 사용이 가능하다 그게 아니라면 별도로 환경변수에 python의 경로를 추가해야 한다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30"/>
          <p:cNvSpPr txBox="1"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입출력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0" name="Google Shape;1150;p130"/>
          <p:cNvSpPr txBox="1">
            <a:spLocks noGrp="1"/>
          </p:cNvSpPr>
          <p:nvPr>
            <p:ph type="body" idx="1"/>
          </p:nvPr>
        </p:nvSpPr>
        <p:spPr>
          <a:xfrm>
            <a:off x="467544" y="1700808"/>
            <a:ext cx="8229600" cy="399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입출력 관련 함수들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readline() 함수는 호출할 때 마다 한 줄씩 읽은 문자열을 반환하며, 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readlines() 함수는 파일의 모든 내용을 줄 단위로 잘라서 리스트를 반환합니다.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tell() 함수는 현재 파일에서 어디까지 읽고 썼는지 위치를 반환하며, 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seek() 함수는 사용자가 원하는 위치로 포인터를 이동합니다.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With ~ as 구문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with open('test.txt') as f:</a:t>
            </a:r>
            <a:br>
              <a:rPr lang="en-US" sz="1600"/>
            </a:br>
            <a:r>
              <a:rPr lang="en-US" sz="1600">
                <a:solidFill>
                  <a:srgbClr val="D9D9D9"/>
                </a:solidFill>
              </a:rPr>
              <a:t>[TAB]</a:t>
            </a:r>
            <a:r>
              <a:rPr lang="en-US" sz="1600"/>
              <a:t>print( f.readlines() )</a:t>
            </a:r>
            <a:br>
              <a:rPr lang="en-US" sz="1600"/>
            </a:br>
            <a:r>
              <a:rPr lang="en-US" sz="1600">
                <a:solidFill>
                  <a:srgbClr val="D9D9D9"/>
                </a:solidFill>
              </a:rPr>
              <a:t>[TAB]</a:t>
            </a:r>
            <a:r>
              <a:rPr lang="en-US" sz="1600"/>
              <a:t>print( f.closed 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['plow deep\n', 'while sluggards sleep']</a:t>
            </a:r>
            <a:br>
              <a:rPr lang="en-US" sz="1600"/>
            </a:br>
            <a:r>
              <a:rPr lang="en-US" sz="1600"/>
              <a:t>False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f.closed</a:t>
            </a:r>
            <a:br>
              <a:rPr lang="en-US" sz="1600"/>
            </a:br>
            <a:r>
              <a:rPr lang="en-US" sz="1600"/>
              <a:t>True </a:t>
            </a:r>
            <a:endParaRPr sz="1600"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60350" algn="l" rtl="0"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</a:pPr>
            <a:endParaRPr sz="400"/>
          </a:p>
        </p:txBody>
      </p:sp>
      <p:sp>
        <p:nvSpPr>
          <p:cNvPr id="1151" name="Google Shape;1151;p1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130</a:t>
            </a:fld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31"/>
          <p:cNvSpPr txBox="1"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Pickle 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8" name="Google Shape;1158;p131"/>
          <p:cNvSpPr txBox="1">
            <a:spLocks noGrp="1"/>
          </p:cNvSpPr>
          <p:nvPr>
            <p:ph type="body" idx="1"/>
          </p:nvPr>
        </p:nvSpPr>
        <p:spPr>
          <a:xfrm>
            <a:off x="467544" y="1844824"/>
            <a:ext cx="8229600" cy="399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그런데 문자열의 경우에는 배운 방법을 사용하여 쉽게 다룰 수 있지만, 리스트나 클래스 등을 저장할 때는 어떻게 해야 할까요?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내용을 모두 분해해서 파일에 저장한 후, 다시 읽어 들일 때는 구분해서 다시 값을 설정해야 할까요?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파이썬에는 이러한 일들을 쉽게 할 수 있도록 도와주는 pickle이라는 모듈이 있습니다.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9" name="Google Shape;1159;p1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131</a:t>
            </a:fld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32"/>
          <p:cNvSpPr txBox="1"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Pickle 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6" name="Google Shape;1166;p132"/>
          <p:cNvSpPr txBox="1">
            <a:spLocks noGrp="1"/>
          </p:cNvSpPr>
          <p:nvPr>
            <p:ph type="body" idx="1"/>
          </p:nvPr>
        </p:nvSpPr>
        <p:spPr>
          <a:xfrm>
            <a:off x="457200" y="1700809"/>
            <a:ext cx="8229600" cy="453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다음과 같이 리스트가 있다고 가정합니다.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colors = ['red', 'green', 'black']</a:t>
            </a:r>
            <a:endParaRPr sz="160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아래와 같이 pickle모듈의 dump함수를 사용하면, colors를 다음과 같이 쉽게 파일에 저장할 수 있습니다.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import pickle 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 = open('colors', 'wb')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pickle.dump(colors, f)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f.close() </a:t>
            </a:r>
            <a:endParaRPr sz="1600"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7" name="Google Shape;1167;p1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132</a:t>
            </a:fld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33"/>
          <p:cNvSpPr txBox="1">
            <a:spLocks noGrp="1"/>
          </p:cNvSpPr>
          <p:nvPr>
            <p:ph type="title"/>
          </p:nvPr>
        </p:nvSpPr>
        <p:spPr>
          <a:xfrm>
            <a:off x="457200" y="746125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Pickle 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4" name="Google Shape;1174;p133"/>
          <p:cNvSpPr txBox="1">
            <a:spLocks noGrp="1"/>
          </p:cNvSpPr>
          <p:nvPr>
            <p:ph type="body" idx="1"/>
          </p:nvPr>
        </p:nvSpPr>
        <p:spPr>
          <a:xfrm>
            <a:off x="457200" y="2432050"/>
            <a:ext cx="8229600" cy="399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이번에는 파일로부터 다시 읽어보겠습니다. 우선 colors를 삭제한 후, load 함수를 이용해서 리스트를 읽어 들입니다.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del colors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 = open('colors', 'rb')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colors = pickle.load(f)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f.close()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colors</a:t>
            </a:r>
            <a:br>
              <a:rPr lang="en-US" sz="1600"/>
            </a:br>
            <a:r>
              <a:rPr lang="en-US" sz="1600"/>
              <a:t>['red', 'green', 'black'] 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pickle로 파일에 쓰거나 읽을 때는 반드시 바이너리 모드로 파일을 열어야 합니다. 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5" name="Google Shape;1175;p1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133</a:t>
            </a:fld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34"/>
          <p:cNvSpPr txBox="1"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Pickle 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2" name="Google Shape;1182;p134"/>
          <p:cNvSpPr txBox="1">
            <a:spLocks noGrp="1"/>
          </p:cNvSpPr>
          <p:nvPr>
            <p:ph type="body" idx="1"/>
          </p:nvPr>
        </p:nvSpPr>
        <p:spPr>
          <a:xfrm>
            <a:off x="457200" y="1928813"/>
            <a:ext cx="8229600" cy="478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pickle로 저장할 수 있는 대상은 파이썬 객체라면 거의 모두 가능합니다. 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 자료형은 물론이고 아래 예제와 같이 사용자가 정의한 클래스 객체도 pickle이 가능합니다.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class test:</a:t>
            </a:r>
            <a:br>
              <a:rPr lang="en-US" sz="1600"/>
            </a:br>
            <a:r>
              <a:rPr lang="en-US" sz="1600"/>
              <a:t>[TAB]var = None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a = test()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a.var = 'Test'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 = open('test', 'wb')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pickle.dump(a, f)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f.close()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 = open('test', 'rb')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b = pickle.load(f)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f.close() </a:t>
            </a:r>
            <a:endParaRPr sz="1600"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&gt;&gt;&gt; b.var</a:t>
            </a:r>
            <a:br>
              <a:rPr lang="en-US" sz="1600"/>
            </a:br>
            <a:r>
              <a:rPr lang="en-US" sz="1600">
                <a:solidFill>
                  <a:srgbClr val="FF0000"/>
                </a:solidFill>
              </a:rPr>
              <a:t>'Test' </a:t>
            </a:r>
            <a:endParaRPr sz="1600">
              <a:solidFill>
                <a:srgbClr val="FF0000"/>
              </a:solidFill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3" name="Google Shape;1183;p1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134</a:t>
            </a:fld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파일 읽고 쓰기</a:t>
            </a:r>
            <a:endParaRPr/>
          </a:p>
        </p:txBody>
      </p:sp>
      <p:sp>
        <p:nvSpPr>
          <p:cNvPr id="1189" name="Google Shape;1189;p13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파일 객체 = open(파일 이름, 파일 열기 모드)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파일객체.close()</a:t>
            </a:r>
            <a:endParaRPr/>
          </a:p>
        </p:txBody>
      </p:sp>
      <p:sp>
        <p:nvSpPr>
          <p:cNvPr id="1190" name="Google Shape;1190;p1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135</a:t>
            </a:fld>
            <a:endParaRPr/>
          </a:p>
        </p:txBody>
      </p:sp>
      <p:graphicFrame>
        <p:nvGraphicFramePr>
          <p:cNvPr id="1191" name="Google Shape;1191;p135"/>
          <p:cNvGraphicFramePr/>
          <p:nvPr/>
        </p:nvGraphicFramePr>
        <p:xfrm>
          <a:off x="755576" y="1916832"/>
          <a:ext cx="6096000" cy="2941350"/>
        </p:xfrm>
        <a:graphic>
          <a:graphicData uri="http://schemas.openxmlformats.org/drawingml/2006/table">
            <a:tbl>
              <a:tblPr firstRow="1" bandRow="1">
                <a:noFill/>
                <a:tableStyleId>{121DDAA1-5A8E-4286-9868-A39AFBF2B33C}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파일열기모드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설명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읽기모드 - 파일을 읽기만 할 때 사용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w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쓰기모드 - 파일에 내용을 쓸 때 사용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추가모드 - 파일의 마지막에 새로운 내용을 추가 시킬 때 사용</a:t>
                      </a:r>
                      <a:endParaRPr/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r+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읽기 + 쓰기 모드</a:t>
                      </a:r>
                      <a:endParaRPr sz="1800" u="none" strike="noStrike" cap="none"/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텍스트 모드 (디폴트)</a:t>
                      </a:r>
                      <a:endParaRPr sz="1800" u="none" strike="noStrike" cap="none"/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binary mode</a:t>
                      </a:r>
                      <a:endParaRPr sz="1800" u="none" strike="noStrike" cap="none"/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파일 읽기 예1</a:t>
            </a:r>
            <a:endParaRPr/>
          </a:p>
        </p:txBody>
      </p:sp>
      <p:sp>
        <p:nvSpPr>
          <p:cNvPr id="1197" name="Google Shape;1197;p13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read_line() - 한줄씩 읽는다 </a:t>
            </a:r>
            <a:endParaRPr/>
          </a:p>
        </p:txBody>
      </p:sp>
      <p:sp>
        <p:nvSpPr>
          <p:cNvPr id="1198" name="Google Shape;1198;p1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136</a:t>
            </a:fld>
            <a:endParaRPr/>
          </a:p>
        </p:txBody>
      </p:sp>
      <p:sp>
        <p:nvSpPr>
          <p:cNvPr id="1199" name="Google Shape;1199;p136"/>
          <p:cNvSpPr/>
          <p:nvPr/>
        </p:nvSpPr>
        <p:spPr>
          <a:xfrm>
            <a:off x="971600" y="1988840"/>
            <a:ext cx="6048672" cy="331236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 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fileRead1():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 = open(</a:t>
            </a:r>
            <a:r>
              <a:rPr lang="en-US" sz="18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"test2.</a:t>
            </a:r>
            <a:r>
              <a:rPr lang="en-US" sz="1800" i="1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txt", "r")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a = f.readline()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while a!=</a:t>
            </a:r>
            <a:r>
              <a:rPr lang="en-US" sz="18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"":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print(a, end=</a:t>
            </a:r>
            <a:r>
              <a:rPr lang="en-US" sz="18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a = f.readline()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print(</a:t>
            </a:r>
            <a:r>
              <a:rPr lang="en-US" sz="18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'다 읽음')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f.close()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fileRead1();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파일 읽기 예2</a:t>
            </a:r>
            <a:endParaRPr/>
          </a:p>
        </p:txBody>
      </p:sp>
      <p:sp>
        <p:nvSpPr>
          <p:cNvPr id="1205" name="Google Shape;1205;p13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b="1"/>
              <a:t>readlines() – 여러줄을 한번에 읽어서 list 형태로 전달된다 </a:t>
            </a:r>
            <a:endParaRPr b="1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206" name="Google Shape;1206;p1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137</a:t>
            </a:fld>
            <a:endParaRPr/>
          </a:p>
        </p:txBody>
      </p:sp>
      <p:sp>
        <p:nvSpPr>
          <p:cNvPr id="1207" name="Google Shape;1207;p137"/>
          <p:cNvSpPr/>
          <p:nvPr/>
        </p:nvSpPr>
        <p:spPr>
          <a:xfrm>
            <a:off x="827584" y="1988840"/>
            <a:ext cx="6192688" cy="367240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 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fileRead2():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 = open(</a:t>
            </a:r>
            <a:r>
              <a:rPr lang="en-US" sz="18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"test2.</a:t>
            </a:r>
            <a:r>
              <a:rPr lang="en-US" sz="1800" i="1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txt", "r")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a = f.readlines()   #리스트로 한꺼번에 쭉 읽기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for </a:t>
            </a:r>
            <a:r>
              <a:rPr lang="en-US" sz="18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line in a: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print(line, end=</a:t>
            </a:r>
            <a:r>
              <a:rPr lang="en-US" sz="18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'')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f.close()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fileRead2()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파일 읽기 예3</a:t>
            </a:r>
            <a:endParaRPr/>
          </a:p>
        </p:txBody>
      </p:sp>
      <p:sp>
        <p:nvSpPr>
          <p:cNvPr id="1213" name="Google Shape;1213;p13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read() – 데이타 전체를 읽는다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214" name="Google Shape;1214;p1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138</a:t>
            </a:fld>
            <a:endParaRPr/>
          </a:p>
        </p:txBody>
      </p:sp>
      <p:sp>
        <p:nvSpPr>
          <p:cNvPr id="1215" name="Google Shape;1215;p138"/>
          <p:cNvSpPr/>
          <p:nvPr/>
        </p:nvSpPr>
        <p:spPr>
          <a:xfrm>
            <a:off x="683568" y="1988840"/>
            <a:ext cx="6408712" cy="3528392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 </a:t>
            </a:r>
            <a:r>
              <a:rPr lang="en-US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fileRead3():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 = open(</a:t>
            </a:r>
            <a:r>
              <a:rPr lang="en-US" sz="18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"test2.</a:t>
            </a:r>
            <a:r>
              <a:rPr lang="en-US" sz="1800" i="1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txt", "r")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a = f.read();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print(a)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f.close()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fileRead3()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파일쓰기 예</a:t>
            </a:r>
            <a:endParaRPr/>
          </a:p>
        </p:txBody>
      </p:sp>
      <p:sp>
        <p:nvSpPr>
          <p:cNvPr id="1221" name="Google Shape;1221;p13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텍스트 파일을 출력한다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222" name="Google Shape;1222;p1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139</a:t>
            </a:fld>
            <a:endParaRPr/>
          </a:p>
        </p:txBody>
      </p:sp>
      <p:sp>
        <p:nvSpPr>
          <p:cNvPr id="1223" name="Google Shape;1223;p139"/>
          <p:cNvSpPr/>
          <p:nvPr/>
        </p:nvSpPr>
        <p:spPr>
          <a:xfrm>
            <a:off x="827584" y="1988840"/>
            <a:ext cx="6840760" cy="367240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 fileWrite2():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f=open("test2.txt", "w")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print("동해물과 백두산이 마르고 닳도록", file=f)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print("하느님이 보우하사 우리 나라만세", file=f)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print("무궁화 삼천리 화려강산", file=f)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print("대한사람 대한으로 길이 보전하세", file=f)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f.close()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 sz="3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Hello World</a:t>
            </a:r>
            <a:endParaRPr sz="3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p14"/>
          <p:cNvSpPr txBox="1"/>
          <p:nvPr/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print("hello world")</a:t>
            </a:r>
            <a:b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hello world </a:t>
            </a:r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직렬화(객체 입출력)</a:t>
            </a:r>
            <a:endParaRPr/>
          </a:p>
        </p:txBody>
      </p:sp>
      <p:sp>
        <p:nvSpPr>
          <p:cNvPr id="1229" name="Google Shape;1229;p14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객체를 이진파일로 파일에 출력한다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객체 입출력은 pickle 라이브러리를 이용한다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pickle.dump(객체, 파일객체) </a:t>
            </a:r>
            <a:endParaRPr/>
          </a:p>
        </p:txBody>
      </p:sp>
      <p:sp>
        <p:nvSpPr>
          <p:cNvPr id="1230" name="Google Shape;1230;p1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140</a:t>
            </a:fld>
            <a:endParaRPr/>
          </a:p>
        </p:txBody>
      </p:sp>
      <p:sp>
        <p:nvSpPr>
          <p:cNvPr id="1231" name="Google Shape;1231;p140"/>
          <p:cNvSpPr/>
          <p:nvPr/>
        </p:nvSpPr>
        <p:spPr>
          <a:xfrm>
            <a:off x="1187624" y="2924944"/>
            <a:ext cx="6696744" cy="259228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import pickle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f = open("data.bin", "wb")  #binary mode write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pickle.dump(mylist, f)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f.close()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직렬화(객체 입출력)</a:t>
            </a:r>
            <a:endParaRPr/>
          </a:p>
        </p:txBody>
      </p:sp>
      <p:sp>
        <p:nvSpPr>
          <p:cNvPr id="1237" name="Google Shape;1237;p14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이진파일에서 객체를 읽는다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객체 입출력은 pickle 라이브러리를 이용한다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객체 = pickle.load(파일객체)</a:t>
            </a:r>
            <a:endParaRPr/>
          </a:p>
        </p:txBody>
      </p:sp>
      <p:sp>
        <p:nvSpPr>
          <p:cNvPr id="1238" name="Google Shape;1238;p1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141</a:t>
            </a:fld>
            <a:endParaRPr/>
          </a:p>
        </p:txBody>
      </p:sp>
      <p:sp>
        <p:nvSpPr>
          <p:cNvPr id="1239" name="Google Shape;1239;p141"/>
          <p:cNvSpPr/>
          <p:nvPr/>
        </p:nvSpPr>
        <p:spPr>
          <a:xfrm>
            <a:off x="1187624" y="3284984"/>
            <a:ext cx="5832648" cy="223224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pickle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 = open("data.bin", "rb") #binary mode read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mylist2 = pickle.load(f)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f.close()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객체 입출력 예</a:t>
            </a:r>
            <a:endParaRPr/>
          </a:p>
        </p:txBody>
      </p:sp>
      <p:sp>
        <p:nvSpPr>
          <p:cNvPr id="1245" name="Google Shape;1245;p14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246" name="Google Shape;1246;p1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142</a:t>
            </a:fld>
            <a:endParaRPr/>
          </a:p>
        </p:txBody>
      </p:sp>
      <p:sp>
        <p:nvSpPr>
          <p:cNvPr id="1247" name="Google Shape;1247;p142"/>
          <p:cNvSpPr/>
          <p:nvPr/>
        </p:nvSpPr>
        <p:spPr>
          <a:xfrm>
            <a:off x="467544" y="1340768"/>
            <a:ext cx="8208912" cy="475252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#-*- coding: utf-8 -*-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sys      #file 입출력 전담 모듈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pickle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 MyClass: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def __init__(self, name, phone): #생성자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self.name = name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self.phone = phone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def output(self):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print(self.name +  "  " + self.phone)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mylist = [ MyClass("홍길동", "011-0000-0000"),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MyClass("임꺽정", "010-1111-1111"),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MyClass("장길산", "010-9999-9999")]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 = open("data.bin", "wb")  #binary mode write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pickle.dump(mylist, f)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f.close()</a:t>
            </a:r>
            <a:endParaRPr/>
          </a:p>
        </p:txBody>
      </p:sp>
      <p:sp>
        <p:nvSpPr>
          <p:cNvPr id="1248" name="Google Shape;1248;p142"/>
          <p:cNvSpPr txBox="1"/>
          <p:nvPr/>
        </p:nvSpPr>
        <p:spPr>
          <a:xfrm>
            <a:off x="4716016" y="1700808"/>
            <a:ext cx="374441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 = open("data.bin", "rb") #binary mode read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mylist2 = pickle.load(f)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f.close()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item in mylist2: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item.output()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endParaRPr/>
          </a:p>
        </p:txBody>
      </p:sp>
      <p:sp>
        <p:nvSpPr>
          <p:cNvPr id="1254" name="Google Shape;1254;p14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255" name="Google Shape;1255;p1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143</a:t>
            </a:fld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44"/>
          <p:cNvSpPr txBox="1">
            <a:spLocks noGrp="1"/>
          </p:cNvSpPr>
          <p:nvPr>
            <p:ph type="ctrTitle"/>
          </p:nvPr>
        </p:nvSpPr>
        <p:spPr>
          <a:xfrm>
            <a:off x="685800" y="155416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예외처리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2" name="Google Shape;1262;p144"/>
          <p:cNvSpPr txBox="1">
            <a:spLocks noGrp="1"/>
          </p:cNvSpPr>
          <p:nvPr>
            <p:ph type="subTitle" idx="1"/>
          </p:nvPr>
        </p:nvSpPr>
        <p:spPr>
          <a:xfrm>
            <a:off x="1371600" y="321468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예외처리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3" name="Google Shape;1263;p1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144</a:t>
            </a:fld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45"/>
          <p:cNvSpPr txBox="1">
            <a:spLocks noGrp="1"/>
          </p:cNvSpPr>
          <p:nvPr>
            <p:ph type="title"/>
          </p:nvPr>
        </p:nvSpPr>
        <p:spPr>
          <a:xfrm>
            <a:off x="457200" y="746125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 차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0" name="Google Shape;1270;p145"/>
          <p:cNvSpPr txBox="1">
            <a:spLocks noGrp="1"/>
          </p:cNvSpPr>
          <p:nvPr>
            <p:ph type="body" idx="1"/>
          </p:nvPr>
        </p:nvSpPr>
        <p:spPr>
          <a:xfrm>
            <a:off x="457200" y="2432050"/>
            <a:ext cx="8229600" cy="399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예외(Exception)란?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구문 에러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예외의 몇가지 종류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내장예외 클래스 계층구조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내장 예외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처리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raise 구문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정의 예외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assert 구문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1" name="Google Shape;1271;p1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145</a:t>
            </a:fld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46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예외(Exception)란?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8" name="Google Shape;1278;p146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프로그램의 제어 흐름을 조정하기 위해 사용하는 이벤트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처리를 하지 않는 예외에 대하여 자동으로 에러(Error)가 발생하고 프로그램을 종료한다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처리되지 않은 예외(Unhandled Exception)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‘0’으로 나누는 경우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원격에 있는 데이터 베이스 접속시 연결되지 않는 경우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파일을 열었는데 사용자에 의해서 삭제된 경우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79" name="Google Shape;1279;p146" descr="D:\PythonWork\Education\PPT\7_exception_img\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3728" y="2492896"/>
            <a:ext cx="3943350" cy="10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1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146</a:t>
            </a:fld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47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구문 에러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7" name="Google Shape;1287;p147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오타, 들여쓰기의 실수로 발생한다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인터프리터에서 에러가 의심되는 부분을 개발자에게 알려준다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88" name="Google Shape;1288;p147" descr="D:\PythonWork\Education\PPT\7_exception_img\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4188" y="2774950"/>
            <a:ext cx="5397500" cy="204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147</a:t>
            </a:fld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48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예외의 몇가지 종류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6" name="Google Shape;1296;p148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NameError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선언하지 않은 변수 'a'에 접근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ZeroDivisionError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'0'으로 나눔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97" name="Google Shape;1297;p148" descr="D:\PythonWork\Education\PPT\7_exception_img\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5138" y="2357438"/>
            <a:ext cx="3705225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148" descr="D:\PythonWork\Education\PPT\7_exception_img\0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6088" y="4500563"/>
            <a:ext cx="4219575" cy="833437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148</a:t>
            </a:fld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49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예외의 몇가지 종류 – 2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6" name="Google Shape;1306;p149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IndexError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리스트의 접근 가능한 인덱스를 넘음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TypeError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지원하지 않는 연산(정수를 문자열로 나눔)</a:t>
            </a:r>
            <a:endParaRPr/>
          </a:p>
        </p:txBody>
      </p:sp>
      <p:pic>
        <p:nvPicPr>
          <p:cNvPr id="1307" name="Google Shape;1307;p149" descr="D:\PythonWork\Education\PPT\7_exception_img\0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4557713"/>
            <a:ext cx="539750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149" descr="D:\PythonWork\Education\PPT\7_exception_img\06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0375" y="2357438"/>
            <a:ext cx="4232275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149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들여쓰기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15"/>
          <p:cNvSpPr txBox="1">
            <a:spLocks noGrp="1"/>
          </p:cNvSpPr>
          <p:nvPr>
            <p:ph type="body" idx="1"/>
          </p:nvPr>
        </p:nvSpPr>
        <p:spPr>
          <a:xfrm>
            <a:off x="457200" y="1628800"/>
            <a:ext cx="8229600" cy="48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들여쓰기(indentation)는 파이썬 문법의 가장 큰 특징입니다.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Char char="–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블록을 사용하지 않고 들여쓰기 내쓰기로 각 코드 블락을 구분해 냅니다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Char char="–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가독성을 높이지만, 오류가 일어나지 않도록 조심해야 합니다.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Char char="–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코드블럭1 </a:t>
            </a:r>
            <a:b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[TAB]코드블럭2</a:t>
            </a:r>
            <a:b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코드블럭3 </a:t>
            </a:r>
            <a:b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[TAB]코드블럭4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50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내장예외 클래스 계층구조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6" name="Google Shape;1316;p150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내장 예외는 exceptions 모듈에 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미리 정의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 동작 중 자동적으로 발생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개발자가 명시적으로 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발생도 가능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17" name="Google Shape;1317;p150" descr="D:\PythonWork\Education\PPT\7_exception_img\0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4008" y="1844824"/>
            <a:ext cx="3672408" cy="38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150</a:t>
            </a:fld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51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내장 예외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5" name="Google Shape;1325;p151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 자료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공식 문서,  Built-in Exceptions 부분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326" name="Google Shape;1326;p151"/>
          <p:cNvGraphicFramePr/>
          <p:nvPr/>
        </p:nvGraphicFramePr>
        <p:xfrm>
          <a:off x="2571750" y="1570038"/>
          <a:ext cx="6096000" cy="2125990"/>
        </p:xfrm>
        <a:graphic>
          <a:graphicData uri="http://schemas.openxmlformats.org/drawingml/2006/table">
            <a:tbl>
              <a:tblPr>
                <a:noFill/>
                <a:tableStyleId>{A5F900BD-715B-44EE-9551-B7A7B488A211}</a:tableStyleId>
              </a:tblPr>
              <a:tblGrid>
                <a:gridCol w="200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클래스 이름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Exception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모든 내장 예외의 기본 클래스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사용자 정의 예외를 작성시 활용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ArithmeticError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수치 연산 예외의 기본 클래스 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LookupError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시퀀스 관련 예외의 기본 클래스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EnvironmentError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파이썬 외부 에러의 기본 클래스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27" name="Google Shape;1327;p1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151</a:t>
            </a:fld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52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처리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4" name="Google Shape;1334;p152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try 구문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try: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&lt;예외 발생가능성이 있는 문장&gt;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except</a:t>
            </a: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&lt;예외 종류&gt; :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&lt;예외 처리 문장&gt;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except</a:t>
            </a: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(예외 1, 예외 2):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&lt;예외 처리 문장&gt;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except</a:t>
            </a: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예외 as 인자: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&lt;예외 처리 문장&gt;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else: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&lt;예외가 발생하지 않은 경우, 수행할 문장&gt;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finally: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&lt;예외 발생 유무에 상관없이 try 블록 이후 수행할 문장&gt;</a:t>
            </a:r>
            <a:endParaRPr/>
          </a:p>
        </p:txBody>
      </p:sp>
      <p:pic>
        <p:nvPicPr>
          <p:cNvPr id="1335" name="Google Shape;1335;p152" descr="D:\PythonWork\Education\PPT\7_exception_img\0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9375" y="1597025"/>
            <a:ext cx="2439988" cy="2300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1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152</a:t>
            </a:fld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53"/>
          <p:cNvSpPr txBox="1"/>
          <p:nvPr/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8CB3E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처리 - 2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3" name="Google Shape;1343;p153"/>
          <p:cNvSpPr txBox="1"/>
          <p:nvPr/>
        </p:nvSpPr>
        <p:spPr>
          <a:xfrm>
            <a:off x="539552" y="1600200"/>
            <a:ext cx="814724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try ~ except 예제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b="1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b="1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b="1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b="1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b="1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 b="1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marR="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Char char="–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 결과</a:t>
            </a: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4" name="Google Shape;1344;p153" descr="D:\PythonWork\Education\PPT\7_exception_img\2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2143125"/>
            <a:ext cx="3582987" cy="14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153" descr="D:\PythonWork\Education\PPT\7_exception_img\28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6925" y="4098925"/>
            <a:ext cx="2566988" cy="249238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1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153</a:t>
            </a:fld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54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처리 - 3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3" name="Google Shape;1353;p154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54" name="Google Shape;1354;p154" descr="D:\PythonWork\Education\PPT\7_exception_img\0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640" y="2060848"/>
            <a:ext cx="3875310" cy="2736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1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154</a:t>
            </a:fld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5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처리 - 4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2" name="Google Shape;1362;p155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 결과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3" name="Google Shape;1363;p155" descr="D:\PythonWork\Education\PPT\7_exception_img\1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4650" y="2111375"/>
            <a:ext cx="4595813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155" descr="D:\PythonWork\Education\PPT\7_exception_img\12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0375" y="5214938"/>
            <a:ext cx="2665413" cy="382587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155</a:t>
            </a:fld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56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처리 - 5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2" name="Google Shape;1372;p156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 결과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73" name="Google Shape;1373;p156" descr="D:\PythonWork\Education\PPT\7_exception_img\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2071688"/>
            <a:ext cx="5232400" cy="16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156" descr="D:\PythonWork\Education\PPT\7_exception_img\1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6250" y="4473575"/>
            <a:ext cx="4894263" cy="2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156</a:t>
            </a:fld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57"/>
          <p:cNvSpPr txBox="1">
            <a:spLocks noGrp="1"/>
          </p:cNvSpPr>
          <p:nvPr>
            <p:ph type="title"/>
          </p:nvPr>
        </p:nvSpPr>
        <p:spPr>
          <a:xfrm>
            <a:off x="539552" y="274638"/>
            <a:ext cx="8147248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처리 - 6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2" name="Google Shape;1382;p157"/>
          <p:cNvSpPr txBox="1">
            <a:spLocks noGrp="1"/>
          </p:cNvSpPr>
          <p:nvPr>
            <p:ph type="body" idx="1"/>
          </p:nvPr>
        </p:nvSpPr>
        <p:spPr>
          <a:xfrm>
            <a:off x="539552" y="1600200"/>
            <a:ext cx="814724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 결과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3" name="Google Shape;1383;p157" descr="D:\PythonWork\Education\PPT\7_exception_img\1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2071688"/>
            <a:ext cx="4906962" cy="20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157" descr="D:\PythonWork\Education\PPT\7_exception_img\16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00375" y="4857750"/>
            <a:ext cx="2084388" cy="201613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157</a:t>
            </a:fld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58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처리 - 7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2" name="Google Shape;1392;p158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 7-3-6 (p155)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3" name="Google Shape;1393;p158" descr="D:\PythonWork\Education\PPT\7_exception_img\1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2049463"/>
            <a:ext cx="3300412" cy="2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158</a:t>
            </a:fld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59"/>
          <p:cNvSpPr txBox="1">
            <a:spLocks noGrp="1"/>
          </p:cNvSpPr>
          <p:nvPr>
            <p:ph type="title"/>
          </p:nvPr>
        </p:nvSpPr>
        <p:spPr>
          <a:xfrm>
            <a:off x="539552" y="274638"/>
            <a:ext cx="8147248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예외 처리 - 8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1" name="Google Shape;1401;p159"/>
          <p:cNvSpPr txBox="1">
            <a:spLocks noGrp="1"/>
          </p:cNvSpPr>
          <p:nvPr>
            <p:ph type="body" idx="1"/>
          </p:nvPr>
        </p:nvSpPr>
        <p:spPr>
          <a:xfrm>
            <a:off x="539552" y="1600200"/>
            <a:ext cx="8147248" cy="485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try ~ finally 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try: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&lt;예외 발생 가능성이 있는 문장&gt;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finally: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&lt;예외와 관계없이, 항상 수행되어야 할 문장&gt;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위와 같은 구조인 경우, finally는 생략 불가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예제 7-3-7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02" name="Google Shape;1402;p159" descr="D:\PythonWork\Education\PPT\7_exception_img\1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0538" y="4359275"/>
            <a:ext cx="4371975" cy="1985963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1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159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소스코드 인코딩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16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파이썬에서는 # 이후는 주석으로 인식합니다.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그러나 다음과 같이, 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소스코드 부분에서 사용될 경우,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소스코드 인코딩을 지정하는 용도로 사용됩니다.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# coding: latin-1 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C00000"/>
              </a:buClr>
              <a:buSzPts val="1600"/>
              <a:buChar char="–"/>
            </a:pPr>
            <a:r>
              <a:rPr lang="en-US" sz="16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# -*- coding: utf-8 -*-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Char char="-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여러줄 한번에 주석처리하기 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“””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사이에 코드를 둔다 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“””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60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raise 구문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0" name="Google Shape;1410;p160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명시적으로 예외 발생시킨다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raise 구문 형식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raise [Exception] 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raise [Exception(data)] 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raise 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1" name="Google Shape;1411;p160" descr="D:\PythonWork\Education\PPT\7_exception_img\1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3929063"/>
            <a:ext cx="4068762" cy="13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1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160</a:t>
            </a:fld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61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정의 예외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9" name="Google Shape;1419;p161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내장 예외만으로 부족한 경우, 개발자가 직접 예외를 정의하여 사용 가능하다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Exception 클래스나 그 하위 클래스를 상속받아서 구현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생성자에 클래스 멤버 변수를 이용하여  인자를 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에러 처리부로 전달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0" name="Google Shape;1420;p161" descr="D:\PythonWork\Education\PPT\7_exception_img\2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5696" y="3501008"/>
            <a:ext cx="5753100" cy="1224136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1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161</a:t>
            </a:fld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62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정의 예외 - 2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8" name="Google Shape;1428;p162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 결과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9" name="Google Shape;1429;p162" descr="D:\PythonWork\Education\PPT\7_exception_img\2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2275" y="4943475"/>
            <a:ext cx="4238625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162" descr="D:\PythonWork\Education\PPT\7_exception_img\2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8625" y="2041525"/>
            <a:ext cx="5403850" cy="2281238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1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162</a:t>
            </a:fld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63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assert 구문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8" name="Google Shape;1438;p163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표현식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Assert  &lt;조건식&gt;, &lt;관련 데이터&gt;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인자로 받은 조건식이 거짓인 경우, AssertionError가 발생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개발과정에서 디버깅, 제약 사항 설정등으로 사용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__debug__가 True인 경우만 assert 구문 활성화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명령 프롬프트에서 최적화 옵션(-O)을 설정하면 __debug__는 False로 설정됨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코드와 동일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Font typeface="Malgun Gothic"/>
              <a:buNone/>
            </a:pPr>
            <a:r>
              <a:rPr lang="en-US" sz="14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if __debug__:</a:t>
            </a:r>
            <a:endParaRPr/>
          </a:p>
          <a:p>
            <a:pPr marL="1143000" lvl="2" indent="-22860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Font typeface="Malgun Gothic"/>
              <a:buNone/>
            </a:pPr>
            <a:r>
              <a:rPr lang="en-US" sz="14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if not &lt;조건식&gt;:</a:t>
            </a:r>
            <a:endParaRPr/>
          </a:p>
          <a:p>
            <a:pPr marL="1143000" lvl="2" indent="-22860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Font typeface="Malgun Gothic"/>
              <a:buNone/>
            </a:pPr>
            <a:r>
              <a:rPr lang="en-US" sz="1400" b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	raise AssertionError(&lt;관련 데이터&gt;)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9" name="Google Shape;1439;p1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163</a:t>
            </a:fld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64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assert 구문 - 2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6" name="Google Shape;1446;p164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 결과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47" name="Google Shape;1447;p164" descr="D:\PythonWork\Education\PPT\7_exception_img\2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00" y="4214813"/>
            <a:ext cx="4895850" cy="1646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164" descr="D:\PythonWork\Education\PPT\7_exception_img\25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9752" y="1772816"/>
            <a:ext cx="4840288" cy="11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164</a:t>
            </a:fld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65"/>
          <p:cNvSpPr txBox="1"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XML</a:t>
            </a:r>
            <a:endParaRPr/>
          </a:p>
        </p:txBody>
      </p:sp>
      <p:sp>
        <p:nvSpPr>
          <p:cNvPr id="1456" name="Google Shape;1456;p165"/>
          <p:cNvSpPr txBox="1">
            <a:spLocks noGrp="1"/>
          </p:cNvSpPr>
          <p:nvPr>
            <p:ph type="body" idx="1"/>
          </p:nvPr>
        </p:nvSpPr>
        <p:spPr>
          <a:xfrm>
            <a:off x="457200" y="1556792"/>
            <a:ext cx="8229600" cy="508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XML(eXtensible Markup Language)은 W3C에서 1998년에 표준으로 채택한 다목적 마크업 언어입니다.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2.0 부터 XML를 지원하기 시작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3에서는 Fast XML parsing using Expat, DOM(Document Object Model) API, SAX(Simple API for XML), The ElementTree XML API를 지원합니다.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7" name="Google Shape;1457;p1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165</a:t>
            </a:fld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66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850106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500"/>
              <a:buFont typeface="Malgun Gothic"/>
              <a:buNone/>
            </a:pPr>
            <a:r>
              <a:rPr lang="en-US" sz="35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Xmlparser를 이용해 파싱하기</a:t>
            </a:r>
            <a:endParaRPr sz="35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4" name="Google Shape;1464;p166"/>
          <p:cNvSpPr txBox="1"/>
          <p:nvPr/>
        </p:nvSpPr>
        <p:spPr>
          <a:xfrm>
            <a:off x="395536" y="1428750"/>
            <a:ext cx="8291264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ㅇ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Xmlparser에 핸들러에 함수를 등록 하는 방법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5" name="Google Shape;1465;p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5" y="1214438"/>
            <a:ext cx="8462144" cy="43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1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3600" y="5805264"/>
            <a:ext cx="320040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16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166</a:t>
            </a:fld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67"/>
          <p:cNvSpPr txBox="1">
            <a:spLocks noGrp="1"/>
          </p:cNvSpPr>
          <p:nvPr>
            <p:ph type="title"/>
          </p:nvPr>
        </p:nvSpPr>
        <p:spPr>
          <a:xfrm>
            <a:off x="467544" y="714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DOM</a:t>
            </a:r>
            <a:endParaRPr/>
          </a:p>
        </p:txBody>
      </p:sp>
      <p:sp>
        <p:nvSpPr>
          <p:cNvPr id="1474" name="Google Shape;1474;p167"/>
          <p:cNvSpPr txBox="1"/>
          <p:nvPr/>
        </p:nvSpPr>
        <p:spPr>
          <a:xfrm>
            <a:off x="467544" y="1412776"/>
            <a:ext cx="8219256" cy="494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XML 문서의 각 성분을 객체로 표현하고 모든 객체를 메모리에 저장하고 처리하는 방법입니다.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파이썬에선 minidom과 pulldom 두 가지 모듈을 제공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DOM은 xml.dom에 정의 되어 있음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5" name="Google Shape;1475;p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3728" y="3068960"/>
            <a:ext cx="6215062" cy="335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1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167</a:t>
            </a:fld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68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 sz="3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minidom을 이용해 파싱하기</a:t>
            </a:r>
            <a:endParaRPr sz="3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3" name="Google Shape;1483;p168"/>
          <p:cNvSpPr txBox="1"/>
          <p:nvPr/>
        </p:nvSpPr>
        <p:spPr>
          <a:xfrm>
            <a:off x="2484438" y="1428750"/>
            <a:ext cx="6202362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4" name="Google Shape;1484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28" y="1484784"/>
            <a:ext cx="8463285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1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529" y="3717031"/>
            <a:ext cx="8606160" cy="2802831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1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168</a:t>
            </a:fld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69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 sz="3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노드 (node)</a:t>
            </a:r>
            <a:endParaRPr sz="3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3" name="Google Shape;1493;p169"/>
          <p:cNvSpPr txBox="1"/>
          <p:nvPr/>
        </p:nvSpPr>
        <p:spPr>
          <a:xfrm>
            <a:off x="2484438" y="1428750"/>
            <a:ext cx="6202362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4" name="Google Shape;1494;p169"/>
          <p:cNvSpPr txBox="1"/>
          <p:nvPr/>
        </p:nvSpPr>
        <p:spPr>
          <a:xfrm>
            <a:off x="395536" y="1428750"/>
            <a:ext cx="8092827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DOM의 모든 컴포넌트들은 노드의 서브클래스 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DOM을 이용한 응용프로그램들을 구현 하기 위해선 노드를 반드시 알아야 한다.</a:t>
            </a:r>
            <a:endParaRPr/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95" name="Google Shape;1495;p169"/>
          <p:cNvGrpSpPr/>
          <p:nvPr/>
        </p:nvGrpSpPr>
        <p:grpSpPr>
          <a:xfrm>
            <a:off x="1475656" y="2708920"/>
            <a:ext cx="6729413" cy="3504828"/>
            <a:chOff x="2285984" y="2500306"/>
            <a:chExt cx="6729428" cy="4153376"/>
          </a:xfrm>
        </p:grpSpPr>
        <p:pic>
          <p:nvPicPr>
            <p:cNvPr id="1496" name="Google Shape;1496;p16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85984" y="2500306"/>
              <a:ext cx="6729428" cy="2995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7" name="Google Shape;1497;p16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85984" y="4000504"/>
              <a:ext cx="6724665" cy="7598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8" name="Google Shape;1498;p16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285984" y="4762384"/>
              <a:ext cx="6727048" cy="18912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9" name="Google Shape;1499;p1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169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기타 파이썬 문법</a:t>
            </a:r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ct val="100000"/>
              <a:buFont typeface="Malgun Gothic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라인에 여러 구문이 올 경우에는 세미콜론(;)을 사용해야 합니다.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370"/>
              </a:spcBef>
              <a:spcAft>
                <a:spcPts val="0"/>
              </a:spcAft>
              <a:buClr>
                <a:srgbClr val="143D68"/>
              </a:buClr>
              <a:buSzPct val="100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a = 1; b = 2</a:t>
            </a:r>
            <a:endParaRPr/>
          </a:p>
          <a:p>
            <a:pPr marL="342900" lvl="0" indent="-225425" algn="l" rtl="0">
              <a:lnSpc>
                <a:spcPct val="15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370"/>
              </a:spcBef>
              <a:spcAft>
                <a:spcPts val="0"/>
              </a:spcAft>
              <a:buClr>
                <a:srgbClr val="143D68"/>
              </a:buClr>
              <a:buSzPct val="100000"/>
              <a:buFont typeface="Malgun Gothic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들여쓰기(indentation)가 중요하지만, 문장이 아직 안 끝난 경우에는 들여쓰기를 안 해도 문법오류가 나지 않습니다.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370"/>
              </a:spcBef>
              <a:spcAft>
                <a:spcPts val="0"/>
              </a:spcAft>
              <a:buClr>
                <a:srgbClr val="143D68"/>
              </a:buClr>
              <a:buSzPct val="100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a = (1 +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[TAB]2 +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3 +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[TAB][S][S]4)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a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endParaRPr/>
          </a:p>
          <a:p>
            <a:pPr marL="342900" lvl="0" indent="-225425" algn="l" rtl="0">
              <a:lnSpc>
                <a:spcPct val="15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15" name="Google Shape;215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70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 sz="3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엘리먼트 (Element)</a:t>
            </a:r>
            <a:endParaRPr sz="3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6" name="Google Shape;1506;p170"/>
          <p:cNvSpPr txBox="1"/>
          <p:nvPr/>
        </p:nvSpPr>
        <p:spPr>
          <a:xfrm>
            <a:off x="2484438" y="1428750"/>
            <a:ext cx="6202362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7" name="Google Shape;1507;p170"/>
          <p:cNvSpPr txBox="1"/>
          <p:nvPr/>
        </p:nvSpPr>
        <p:spPr>
          <a:xfrm>
            <a:off x="755576" y="1428750"/>
            <a:ext cx="7661349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XML은 엘리먼트들로 이뤄져 있음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엘리먼트는 객체를 담을 수 있는 유연한 구조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데이터들의 계층을 표현 할 수 있게 설계 됨.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08" name="Google Shape;1508;p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125" y="2776538"/>
            <a:ext cx="6881813" cy="3509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1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170</a:t>
            </a:fld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71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파이썬과 인터넷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6" name="Google Shape;1516;p171"/>
          <p:cNvSpPr txBox="1">
            <a:spLocks noGrp="1"/>
          </p:cNvSpPr>
          <p:nvPr>
            <p:ph type="body" idx="1"/>
          </p:nvPr>
        </p:nvSpPr>
        <p:spPr>
          <a:xfrm>
            <a:off x="457200" y="1628800"/>
            <a:ext cx="8229600" cy="501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파이썬은 네트워크나 인터넷을 위한 많은 모듈을 지원하고 있음.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–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socket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–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–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json(JavaScript Object Notation)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–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mailbox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–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webbrowser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–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urllib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7" name="Google Shape;1517;p1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171</a:t>
            </a:fld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 xml 파싱</a:t>
            </a:r>
            <a:endParaRPr/>
          </a:p>
        </p:txBody>
      </p:sp>
      <p:sp>
        <p:nvSpPr>
          <p:cNvPr id="1523" name="Google Shape;1523;p17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xml 파일예 </a:t>
            </a:r>
            <a:endParaRPr/>
          </a:p>
        </p:txBody>
      </p:sp>
      <p:sp>
        <p:nvSpPr>
          <p:cNvPr id="1524" name="Google Shape;1524;p1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172</a:t>
            </a:fld>
            <a:endParaRPr/>
          </a:p>
        </p:txBody>
      </p:sp>
      <p:sp>
        <p:nvSpPr>
          <p:cNvPr id="1525" name="Google Shape;1525;p172"/>
          <p:cNvSpPr/>
          <p:nvPr/>
        </p:nvSpPr>
        <p:spPr>
          <a:xfrm>
            <a:off x="971600" y="1772816"/>
            <a:ext cx="6840760" cy="4320480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&lt;?xml version="1.0" encoding="UTF-8"?&gt;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&lt;data&gt;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&lt;country name="Liechtenstein"&gt;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&lt;rank&gt;1&lt;/rank&gt;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&lt;year&gt;2008&lt;/year&gt;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&lt;gdppc&gt;141100&lt;/gdppc&gt;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&lt;neighbor name="Austria" direction="E"/&gt;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&lt;neighbor name="Switzerland" direction="W"/&gt;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&lt;/country&gt;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&lt;country name="Singapore"&gt;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&lt;rank&gt;4&lt;/rank&gt;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&lt;year&gt;2011&lt;/year&gt;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&lt;gdppc&gt;59900&lt;/gdppc&gt;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&lt;neighbor name="Malaysia" direction="N"/&gt;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&lt;/country&gt;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&lt;country name="Panama"&gt;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&lt;rank&gt;68&lt;/rank&gt;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&lt;year&gt;2011&lt;/year&gt;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&lt;gdppc&gt;13600&lt;/gdppc&gt;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&lt;neighbor name="Costa Rica" direction="W"/&gt;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&lt;neighbor name="Colombia" direction="E"/&gt;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&lt;/country&gt;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&lt;/data&gt;</a:t>
            </a:r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 xml 파싱</a:t>
            </a:r>
            <a:endParaRPr/>
          </a:p>
        </p:txBody>
      </p:sp>
      <p:sp>
        <p:nvSpPr>
          <p:cNvPr id="1531" name="Google Shape;1531;p17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532" name="Google Shape;1532;p1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173</a:t>
            </a:fld>
            <a:endParaRPr/>
          </a:p>
        </p:txBody>
      </p:sp>
      <p:sp>
        <p:nvSpPr>
          <p:cNvPr id="1533" name="Google Shape;1533;p173"/>
          <p:cNvSpPr/>
          <p:nvPr/>
        </p:nvSpPr>
        <p:spPr>
          <a:xfrm>
            <a:off x="467544" y="1340768"/>
            <a:ext cx="8208912" cy="475252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xml.etree.ElementTree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 numpy import rank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tree = xml.etree.ElementTree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doc = tree.parse("Test.xml")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# get root node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root = doc.getroot()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element in root.findall("country"):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print( element.findtext("rank"))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print( element.findtext("year"))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7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 xml 파싱</a:t>
            </a:r>
            <a:endParaRPr/>
          </a:p>
        </p:txBody>
      </p:sp>
      <p:sp>
        <p:nvSpPr>
          <p:cNvPr id="1539" name="Google Shape;1539;p17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540" name="Google Shape;1540;p1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174</a:t>
            </a:fld>
            <a:endParaRPr/>
          </a:p>
        </p:txBody>
      </p:sp>
      <p:sp>
        <p:nvSpPr>
          <p:cNvPr id="1541" name="Google Shape;1541;p174"/>
          <p:cNvSpPr/>
          <p:nvPr/>
        </p:nvSpPr>
        <p:spPr>
          <a:xfrm>
            <a:off x="467544" y="1340768"/>
            <a:ext cx="8208912" cy="4824536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  MyClass: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country=""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rank=""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year=""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gdppc=""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def output(self):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print(self.country, ' ', self.rank, ' ', self.year, ' ', self.gdpp)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myClassList =[]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element in root.findall("country"):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m = MyClass()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m.country= element.attrib["name"]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m.rank=element.findtext("rank")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m.year= element.findtext("year")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m.gdpp = element.findtext("gdpp")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myClassList.append(m)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item in myClassList: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item.output()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 json 파싱</a:t>
            </a:r>
            <a:endParaRPr/>
          </a:p>
        </p:txBody>
      </p:sp>
      <p:sp>
        <p:nvSpPr>
          <p:cNvPr id="1547" name="Google Shape;1547;p17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4186808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#-*- coding: </a:t>
            </a:r>
            <a:r>
              <a:rPr lang="en-US" u="sng"/>
              <a:t>utf-8 -*-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import json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 테스트용 </a:t>
            </a:r>
            <a:r>
              <a:rPr lang="en-US" u="sng"/>
              <a:t>Python Dictionary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customer = {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</a:t>
            </a:r>
            <a:r>
              <a:rPr lang="en-US" i="1"/>
              <a:t>'id': 152352,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</a:t>
            </a:r>
            <a:r>
              <a:rPr lang="en-US" i="1"/>
              <a:t>'name': '홍길동',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</a:t>
            </a:r>
            <a:r>
              <a:rPr lang="en-US" i="1"/>
              <a:t>'history': [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{</a:t>
            </a:r>
            <a:r>
              <a:rPr lang="en-US" i="1"/>
              <a:t>'date': '2015-03-11', 'item': 'iPhone'},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{</a:t>
            </a:r>
            <a:r>
              <a:rPr lang="en-US" i="1"/>
              <a:t>'date': '2016-02-23', 'item': 'Monitor'},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]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}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 JSON 인코딩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jsonString = json.dumps(customer)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 문자열 출력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print(jsonString)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print(type(jsonString))   # class </a:t>
            </a:r>
            <a:r>
              <a:rPr lang="en-US" u="sng"/>
              <a:t>str</a:t>
            </a:r>
            <a:endParaRPr u="sng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 JSON 디코딩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u="sng"/>
              <a:t>dict = json.loads(jsonString)</a:t>
            </a:r>
            <a:endParaRPr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548" name="Google Shape;1548;p17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175</a:t>
            </a:fld>
            <a:endParaRPr/>
          </a:p>
        </p:txBody>
      </p:sp>
      <p:sp>
        <p:nvSpPr>
          <p:cNvPr id="1549" name="Google Shape;1549;p175"/>
          <p:cNvSpPr/>
          <p:nvPr/>
        </p:nvSpPr>
        <p:spPr>
          <a:xfrm>
            <a:off x="4860032" y="1340768"/>
            <a:ext cx="3923928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# Dictionary 데이타 체크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print(dict[</a:t>
            </a:r>
            <a:r>
              <a:rPr lang="en-US" sz="14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'name'])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h in dict[</a:t>
            </a:r>
            <a:r>
              <a:rPr lang="en-US" sz="14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'history']: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print(h[</a:t>
            </a:r>
            <a:r>
              <a:rPr lang="en-US" sz="14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'date'], h['item'])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7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 json 파싱 2(파일)</a:t>
            </a:r>
            <a:endParaRPr/>
          </a:p>
        </p:txBody>
      </p:sp>
      <p:sp>
        <p:nvSpPr>
          <p:cNvPr id="1555" name="Google Shape;1555;p1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176</a:t>
            </a:fld>
            <a:endParaRPr/>
          </a:p>
        </p:txBody>
      </p:sp>
      <p:sp>
        <p:nvSpPr>
          <p:cNvPr id="1556" name="Google Shape;1556;p176"/>
          <p:cNvSpPr/>
          <p:nvPr/>
        </p:nvSpPr>
        <p:spPr>
          <a:xfrm>
            <a:off x="467544" y="1340768"/>
            <a:ext cx="3960440" cy="475252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파일명 : test.json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반드시 “ (더블 쿼터)를 사용해야 한다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"product":"냉장고",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"person":[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{"name":"홍길동", "age":"20", "address":"서울"},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{"name":"장길산", "age":"21", "address":"광주"},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{"name":"임꺽정", "age":"22", "address":"부산"}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]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}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7" name="Google Shape;1557;p176"/>
          <p:cNvSpPr/>
          <p:nvPr/>
        </p:nvSpPr>
        <p:spPr>
          <a:xfrm>
            <a:off x="4644008" y="1340768"/>
            <a:ext cx="4104456" cy="475252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#-*- coding: </a:t>
            </a:r>
            <a:r>
              <a:rPr lang="en-US" sz="16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utf-8 -*-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json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 </a:t>
            </a: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readData(filename) 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 = open(filename, </a:t>
            </a:r>
            <a:r>
              <a:rPr lang="en-US" sz="16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'r')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a = f.read()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#print(a)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js = json.loads(a)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f.close()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return js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 = readData(</a:t>
            </a:r>
            <a:r>
              <a:rPr lang="en-US" sz="16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"./test.json")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print(result[</a:t>
            </a:r>
            <a:r>
              <a:rPr lang="en-US" sz="16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'product'])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item in result[</a:t>
            </a:r>
            <a:r>
              <a:rPr lang="en-US" sz="16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'person']: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print (item[</a:t>
            </a:r>
            <a:r>
              <a:rPr lang="en-US" sz="16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'name'] + " " + item['age'] + " " + item['address']);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7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Excel 제어하기</a:t>
            </a:r>
            <a:endParaRPr/>
          </a:p>
        </p:txBody>
      </p:sp>
      <p:sp>
        <p:nvSpPr>
          <p:cNvPr id="1563" name="Google Shape;1563;p17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xlwt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OpenPyXL  -  무난하다 (http://openpyxl.readthedocs.io/en/default/tutorial.html)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XlsxWriter  - 엑셀 파일을 쓰는데 사용된다 읽기는 별도로 해야 한다 http://xlsxwriter.readthedocs.io/tutorial01.html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PyExcelerate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win32 com client -  anaconda패키지 설치시 64비트에서 제대로 동작하지 않는다. 차후로 개선될거라 본다</a:t>
            </a:r>
            <a:endParaRPr/>
          </a:p>
        </p:txBody>
      </p:sp>
      <p:sp>
        <p:nvSpPr>
          <p:cNvPr id="1564" name="Google Shape;1564;p1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177</a:t>
            </a:fld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7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Win32 com client 사용</a:t>
            </a:r>
            <a:endParaRPr/>
          </a:p>
        </p:txBody>
      </p:sp>
      <p:sp>
        <p:nvSpPr>
          <p:cNvPr id="1570" name="Google Shape;1570;p17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https://sourceforge.net/projects/pywin32/</a:t>
            </a:r>
            <a:r>
              <a:rPr lang="en-US"/>
              <a:t> 사이트에서 버전에 맞추어 다운을 받아 설칲해야 한다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64비트, python 3.6은 아직 지원안됨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예제)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571" name="Google Shape;1571;p17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178</a:t>
            </a:fld>
            <a:endParaRPr/>
          </a:p>
        </p:txBody>
      </p:sp>
      <p:sp>
        <p:nvSpPr>
          <p:cNvPr id="1572" name="Google Shape;1572;p178"/>
          <p:cNvSpPr/>
          <p:nvPr/>
        </p:nvSpPr>
        <p:spPr>
          <a:xfrm>
            <a:off x="1907704" y="2420888"/>
            <a:ext cx="6624736" cy="3600400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 win32com.client import Dispatch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excel = Dispatch("Excel.Application")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wb = excel.Workbooks.Open("c:/Temp/Book1.xlsx")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 = wb.Sheets[0]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sh.Cells(2,1).Value = 'pywin32'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 wb.name, sh.name, sh.cells(1,2).value)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wb.save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wb.close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excel.Application.Quit()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 excel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7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OpenPyXL 사용예</a:t>
            </a:r>
            <a:endParaRPr/>
          </a:p>
        </p:txBody>
      </p:sp>
      <p:sp>
        <p:nvSpPr>
          <p:cNvPr id="1578" name="Google Shape;1578;p17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http://openpyxl.readthedocs.io/en/default/tutorial.html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예)</a:t>
            </a:r>
            <a:endParaRPr/>
          </a:p>
        </p:txBody>
      </p:sp>
      <p:sp>
        <p:nvSpPr>
          <p:cNvPr id="1579" name="Google Shape;1579;p1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179</a:t>
            </a:fld>
            <a:endParaRPr/>
          </a:p>
        </p:txBody>
      </p:sp>
      <p:sp>
        <p:nvSpPr>
          <p:cNvPr id="1580" name="Google Shape;1580;p179"/>
          <p:cNvSpPr/>
          <p:nvPr/>
        </p:nvSpPr>
        <p:spPr>
          <a:xfrm>
            <a:off x="1763688" y="1988840"/>
            <a:ext cx="6048672" cy="4176464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#-*- coding: utf-8 -*-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 openpyxl import Workbook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wb = Workbook()  #workbook 객체를 가져온다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ws = wb.active  #현재 활성화된 시트 정보를 가져온다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ws['A1'] = 100   #A1셀에 값 100을 입력한다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ws.append([1, 2, 3])  #행에 데이터 추가하기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ws['A2'] = “Hello"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wb.save("sample.xlsx") #저장하기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 txBox="1"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2.X를 3으로 변경하기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18"/>
          <p:cNvSpPr txBox="1">
            <a:spLocks noGrp="1"/>
          </p:cNvSpPr>
          <p:nvPr>
            <p:ph type="body" idx="1"/>
          </p:nvPr>
        </p:nvSpPr>
        <p:spPr>
          <a:xfrm>
            <a:off x="457200" y="1772816"/>
            <a:ext cx="8229600" cy="4656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1800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2.x과 파이썬 3과는 호환이 되지 않는 다는 것은 큰 단점입니다만, 2.x에서 3로 변경하는 툴을 제공합니다.</a:t>
            </a:r>
            <a:endParaRPr/>
          </a:p>
          <a:p>
            <a:pPr marL="342900" lvl="0" indent="-2286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143D68"/>
              </a:buClr>
              <a:buSzPts val="2400"/>
              <a:buChar char="–"/>
            </a:pPr>
            <a:r>
              <a:rPr lang="en-US" sz="2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C:\Python30\Tools\Scripts&gt;2to3.py -w test.py</a:t>
            </a:r>
            <a:endParaRPr/>
          </a:p>
        </p:txBody>
      </p:sp>
      <p:sp>
        <p:nvSpPr>
          <p:cNvPr id="223" name="Google Shape;22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8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OpenPyXL 사용예</a:t>
            </a:r>
            <a:endParaRPr/>
          </a:p>
        </p:txBody>
      </p:sp>
      <p:sp>
        <p:nvSpPr>
          <p:cNvPr id="1586" name="Google Shape;1586;p18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데이터 읽기</a:t>
            </a:r>
            <a:endParaRPr/>
          </a:p>
        </p:txBody>
      </p:sp>
      <p:sp>
        <p:nvSpPr>
          <p:cNvPr id="1587" name="Google Shape;1587;p1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180</a:t>
            </a:fld>
            <a:endParaRPr/>
          </a:p>
        </p:txBody>
      </p:sp>
      <p:sp>
        <p:nvSpPr>
          <p:cNvPr id="1588" name="Google Shape;1588;p180"/>
          <p:cNvSpPr/>
          <p:nvPr/>
        </p:nvSpPr>
        <p:spPr>
          <a:xfrm>
            <a:off x="2483768" y="1772816"/>
            <a:ext cx="5256584" cy="295232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 openpyxl import load_workbook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wb = load_workbook(filename=</a:t>
            </a:r>
            <a:r>
              <a:rPr lang="en-US" sz="18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'sample.xlsx', read_only=True)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ws = wb[</a:t>
            </a:r>
            <a:r>
              <a:rPr lang="en-US" sz="18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'Sheet']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for row in ws.rows: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for cell in row: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print(cell.value)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8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수학함수라이브러리활용</a:t>
            </a:r>
            <a:endParaRPr/>
          </a:p>
        </p:txBody>
      </p:sp>
      <p:sp>
        <p:nvSpPr>
          <p:cNvPr id="1594" name="Google Shape;1594;p18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1595" name="Google Shape;1595;p1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181</a:t>
            </a:fld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1601" name="Google Shape;1601;p18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Numpy library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Pandas library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Matplotlib library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라이브러리 활용 </a:t>
            </a:r>
            <a:endParaRPr/>
          </a:p>
        </p:txBody>
      </p:sp>
      <p:sp>
        <p:nvSpPr>
          <p:cNvPr id="1602" name="Google Shape;1602;p1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182</a:t>
            </a:fld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8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 dirty="0" err="1"/>
              <a:t>Numpy</a:t>
            </a:r>
            <a:r>
              <a:rPr lang="en-US" dirty="0"/>
              <a:t>(</a:t>
            </a:r>
            <a:r>
              <a:rPr lang="en-US" dirty="0" err="1"/>
              <a:t>배열과</a:t>
            </a:r>
            <a:r>
              <a:rPr lang="en-US" dirty="0"/>
              <a:t> </a:t>
            </a:r>
            <a:r>
              <a:rPr lang="en-US" dirty="0" err="1"/>
              <a:t>벡터</a:t>
            </a:r>
            <a:r>
              <a:rPr lang="en-US" dirty="0"/>
              <a:t> </a:t>
            </a:r>
            <a:r>
              <a:rPr lang="en-US" dirty="0" err="1"/>
              <a:t>계산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608" name="Google Shape;1608;p18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배열과</a:t>
            </a:r>
            <a:r>
              <a:rPr lang="en-US" dirty="0"/>
              <a:t> </a:t>
            </a:r>
            <a:r>
              <a:rPr lang="en-US" dirty="0" err="1"/>
              <a:t>벡터</a:t>
            </a:r>
            <a:r>
              <a:rPr lang="en-US" dirty="0"/>
              <a:t> </a:t>
            </a:r>
            <a:r>
              <a:rPr lang="en-US" dirty="0" err="1"/>
              <a:t>계산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Python </a:t>
            </a:r>
            <a:r>
              <a:rPr lang="en-US" dirty="0" err="1"/>
              <a:t>언어에서</a:t>
            </a:r>
            <a:r>
              <a:rPr lang="en-US" dirty="0"/>
              <a:t> </a:t>
            </a:r>
            <a:r>
              <a:rPr lang="en-US" dirty="0" err="1"/>
              <a:t>기본으로</a:t>
            </a:r>
            <a:r>
              <a:rPr lang="en-US" dirty="0"/>
              <a:t> </a:t>
            </a:r>
            <a:r>
              <a:rPr lang="en-US" dirty="0" err="1"/>
              <a:t>지원하지</a:t>
            </a:r>
            <a:r>
              <a:rPr lang="en-US" dirty="0"/>
              <a:t> </a:t>
            </a:r>
            <a:r>
              <a:rPr lang="en-US" dirty="0" err="1"/>
              <a:t>않는</a:t>
            </a:r>
            <a:r>
              <a:rPr lang="en-US" dirty="0"/>
              <a:t> array (</a:t>
            </a:r>
            <a:r>
              <a:rPr lang="en-US" dirty="0" err="1"/>
              <a:t>배열</a:t>
            </a:r>
            <a:r>
              <a:rPr lang="en-US" dirty="0"/>
              <a:t>) </a:t>
            </a:r>
            <a:r>
              <a:rPr lang="en-US" dirty="0" err="1"/>
              <a:t>혹은</a:t>
            </a:r>
            <a:r>
              <a:rPr lang="en-US" dirty="0"/>
              <a:t> matrix (</a:t>
            </a:r>
            <a:r>
              <a:rPr lang="en-US" dirty="0" err="1"/>
              <a:t>행렬</a:t>
            </a:r>
            <a:r>
              <a:rPr lang="en-US" dirty="0"/>
              <a:t>) 의 </a:t>
            </a:r>
            <a:r>
              <a:rPr lang="en-US" dirty="0" err="1"/>
              <a:t>계산을</a:t>
            </a:r>
            <a:r>
              <a:rPr lang="en-US" dirty="0"/>
              <a:t> </a:t>
            </a:r>
            <a:r>
              <a:rPr lang="en-US" dirty="0" err="1"/>
              <a:t>쉽게</a:t>
            </a:r>
            <a:r>
              <a:rPr lang="en-US" dirty="0"/>
              <a:t> 할 수 </a:t>
            </a:r>
            <a:r>
              <a:rPr lang="en-US" dirty="0" err="1"/>
              <a:t>있다</a:t>
            </a:r>
            <a:r>
              <a:rPr lang="en-US" dirty="0"/>
              <a:t>.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기계학습에서</a:t>
            </a:r>
            <a:r>
              <a:rPr lang="en-US" dirty="0"/>
              <a:t> </a:t>
            </a:r>
            <a:r>
              <a:rPr lang="en-US" dirty="0" err="1"/>
              <a:t>많이</a:t>
            </a:r>
            <a:r>
              <a:rPr lang="en-US" dirty="0"/>
              <a:t> </a:t>
            </a:r>
            <a:r>
              <a:rPr lang="en-US" dirty="0" err="1"/>
              <a:t>사용되는</a:t>
            </a:r>
            <a:r>
              <a:rPr lang="en-US" dirty="0"/>
              <a:t> </a:t>
            </a:r>
            <a:r>
              <a:rPr lang="en-US" dirty="0" err="1"/>
              <a:t>해석학</a:t>
            </a:r>
            <a:r>
              <a:rPr lang="en-US" dirty="0"/>
              <a:t> 및 </a:t>
            </a:r>
            <a:r>
              <a:rPr lang="en-US" dirty="0" err="1"/>
              <a:t>선형대수학에</a:t>
            </a:r>
            <a:r>
              <a:rPr lang="en-US" dirty="0"/>
              <a:t> </a:t>
            </a:r>
            <a:r>
              <a:rPr lang="en-US" dirty="0" err="1"/>
              <a:t>관련된</a:t>
            </a:r>
            <a:r>
              <a:rPr lang="en-US" dirty="0"/>
              <a:t> </a:t>
            </a:r>
            <a:r>
              <a:rPr lang="en-US" dirty="0" err="1"/>
              <a:t>수식들을</a:t>
            </a:r>
            <a:r>
              <a:rPr lang="en-US" dirty="0"/>
              <a:t> Python </a:t>
            </a:r>
            <a:r>
              <a:rPr lang="en-US" dirty="0" err="1"/>
              <a:t>위에서</a:t>
            </a:r>
            <a:r>
              <a:rPr lang="en-US" dirty="0"/>
              <a:t> </a:t>
            </a:r>
            <a:r>
              <a:rPr lang="en-US" dirty="0" err="1"/>
              <a:t>쉽게</a:t>
            </a:r>
            <a:r>
              <a:rPr lang="en-US" dirty="0"/>
              <a:t> </a:t>
            </a:r>
            <a:r>
              <a:rPr lang="en-US" dirty="0" err="1"/>
              <a:t>프로그래밍</a:t>
            </a:r>
            <a:r>
              <a:rPr lang="en-US" dirty="0"/>
              <a:t> 할 수 </a:t>
            </a:r>
            <a:r>
              <a:rPr lang="en-US" dirty="0" err="1"/>
              <a:t>있다</a:t>
            </a:r>
            <a:r>
              <a:rPr lang="en-US" dirty="0"/>
              <a:t>.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빠르고</a:t>
            </a:r>
            <a:r>
              <a:rPr lang="en-US" dirty="0"/>
              <a:t> </a:t>
            </a:r>
            <a:r>
              <a:rPr lang="en-US" dirty="0" err="1"/>
              <a:t>메모리를</a:t>
            </a:r>
            <a:r>
              <a:rPr lang="en-US" dirty="0"/>
              <a:t> </a:t>
            </a:r>
            <a:r>
              <a:rPr lang="en-US" dirty="0" err="1"/>
              <a:t>효율적으로</a:t>
            </a:r>
            <a:r>
              <a:rPr lang="en-US" dirty="0"/>
              <a:t> </a:t>
            </a:r>
            <a:r>
              <a:rPr lang="en-US" dirty="0" err="1"/>
              <a:t>사용하며</a:t>
            </a:r>
            <a:r>
              <a:rPr lang="en-US" dirty="0"/>
              <a:t> </a:t>
            </a:r>
            <a:r>
              <a:rPr lang="en-US" dirty="0" err="1"/>
              <a:t>벡터</a:t>
            </a:r>
            <a:r>
              <a:rPr lang="en-US" dirty="0"/>
              <a:t> </a:t>
            </a:r>
            <a:r>
              <a:rPr lang="en-US" dirty="0" err="1"/>
              <a:t>산술연산과</a:t>
            </a:r>
            <a:r>
              <a:rPr lang="en-US" dirty="0"/>
              <a:t> </a:t>
            </a:r>
            <a:r>
              <a:rPr lang="en-US" dirty="0" err="1"/>
              <a:t>세련된</a:t>
            </a:r>
            <a:r>
              <a:rPr lang="en-US" dirty="0"/>
              <a:t> </a:t>
            </a:r>
            <a:r>
              <a:rPr lang="en-US" b="1" dirty="0" err="1"/>
              <a:t>브로드캐스팅</a:t>
            </a:r>
            <a:r>
              <a:rPr lang="en-US" b="1" dirty="0"/>
              <a:t> </a:t>
            </a:r>
            <a:r>
              <a:rPr lang="en-US" b="1" dirty="0" err="1"/>
              <a:t>기능</a:t>
            </a:r>
            <a:r>
              <a:rPr lang="en-US" dirty="0" err="1"/>
              <a:t>을</a:t>
            </a:r>
            <a:r>
              <a:rPr lang="en-US" dirty="0"/>
              <a:t> </a:t>
            </a:r>
            <a:r>
              <a:rPr lang="en-US" dirty="0" err="1"/>
              <a:t>제공하는</a:t>
            </a:r>
            <a:r>
              <a:rPr lang="en-US" dirty="0"/>
              <a:t> </a:t>
            </a:r>
            <a:r>
              <a:rPr lang="en-US" dirty="0" err="1"/>
              <a:t>다차원</a:t>
            </a:r>
            <a:r>
              <a:rPr lang="en-US" dirty="0"/>
              <a:t> </a:t>
            </a:r>
            <a:r>
              <a:rPr lang="en-US" dirty="0" err="1"/>
              <a:t>배열인</a:t>
            </a:r>
            <a:r>
              <a:rPr lang="en-US" dirty="0"/>
              <a:t> </a:t>
            </a:r>
            <a:r>
              <a:rPr lang="en-US" dirty="0" err="1"/>
              <a:t>ndarray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반복문을</a:t>
            </a:r>
            <a:r>
              <a:rPr lang="en-US" dirty="0"/>
              <a:t> </a:t>
            </a:r>
            <a:r>
              <a:rPr lang="en-US" dirty="0" err="1"/>
              <a:t>작성할</a:t>
            </a:r>
            <a:r>
              <a:rPr lang="en-US" dirty="0"/>
              <a:t> </a:t>
            </a:r>
            <a:r>
              <a:rPr lang="en-US" dirty="0" err="1"/>
              <a:t>필요</a:t>
            </a:r>
            <a:r>
              <a:rPr lang="en-US" dirty="0"/>
              <a:t> </a:t>
            </a:r>
            <a:r>
              <a:rPr lang="en-US" dirty="0" err="1"/>
              <a:t>없이</a:t>
            </a:r>
            <a:r>
              <a:rPr lang="en-US" dirty="0"/>
              <a:t> </a:t>
            </a:r>
            <a:r>
              <a:rPr lang="en-US" dirty="0" err="1"/>
              <a:t>전체</a:t>
            </a:r>
            <a:r>
              <a:rPr lang="en-US" dirty="0"/>
              <a:t>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배열에</a:t>
            </a:r>
            <a:r>
              <a:rPr lang="en-US" dirty="0"/>
              <a:t> </a:t>
            </a:r>
            <a:r>
              <a:rPr lang="en-US" dirty="0" err="1"/>
              <a:t>대해</a:t>
            </a:r>
            <a:r>
              <a:rPr lang="en-US" dirty="0"/>
              <a:t> </a:t>
            </a:r>
            <a:r>
              <a:rPr lang="en-US" dirty="0" err="1"/>
              <a:t>빠른</a:t>
            </a:r>
            <a:r>
              <a:rPr lang="en-US" dirty="0"/>
              <a:t> </a:t>
            </a:r>
            <a:r>
              <a:rPr lang="en-US" dirty="0" err="1"/>
              <a:t>연산을</a:t>
            </a:r>
            <a:r>
              <a:rPr lang="en-US" dirty="0"/>
              <a:t> </a:t>
            </a:r>
            <a:r>
              <a:rPr lang="en-US" dirty="0" err="1"/>
              <a:t>제공하는</a:t>
            </a:r>
            <a:r>
              <a:rPr lang="en-US" dirty="0"/>
              <a:t> </a:t>
            </a:r>
            <a:r>
              <a:rPr lang="en-US" dirty="0" err="1"/>
              <a:t>표준</a:t>
            </a:r>
            <a:r>
              <a:rPr lang="en-US" dirty="0"/>
              <a:t> </a:t>
            </a:r>
            <a:r>
              <a:rPr lang="en-US" dirty="0" err="1"/>
              <a:t>수학</a:t>
            </a:r>
            <a:r>
              <a:rPr lang="en-US" dirty="0"/>
              <a:t> </a:t>
            </a:r>
            <a:r>
              <a:rPr lang="en-US" dirty="0" err="1"/>
              <a:t>함수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배열</a:t>
            </a:r>
            <a:r>
              <a:rPr lang="en-US" dirty="0"/>
              <a:t> </a:t>
            </a:r>
            <a:r>
              <a:rPr lang="en-US" dirty="0" err="1"/>
              <a:t>데이터를</a:t>
            </a:r>
            <a:r>
              <a:rPr lang="en-US" dirty="0"/>
              <a:t> </a:t>
            </a:r>
            <a:r>
              <a:rPr lang="en-US" dirty="0" err="1"/>
              <a:t>디스크에</a:t>
            </a:r>
            <a:r>
              <a:rPr lang="en-US" dirty="0"/>
              <a:t> </a:t>
            </a:r>
            <a:r>
              <a:rPr lang="en-US" dirty="0" err="1"/>
              <a:t>쓰거나</a:t>
            </a:r>
            <a:r>
              <a:rPr lang="en-US" dirty="0"/>
              <a:t> </a:t>
            </a:r>
            <a:r>
              <a:rPr lang="en-US" dirty="0" err="1"/>
              <a:t>읽을</a:t>
            </a:r>
            <a:r>
              <a:rPr lang="en-US" dirty="0"/>
              <a:t> 수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도구와</a:t>
            </a:r>
            <a:r>
              <a:rPr lang="en-US" dirty="0"/>
              <a:t> </a:t>
            </a:r>
            <a:r>
              <a:rPr lang="en-US" dirty="0" err="1"/>
              <a:t>메모리에</a:t>
            </a:r>
            <a:r>
              <a:rPr lang="en-US" dirty="0"/>
              <a:t> </a:t>
            </a:r>
            <a:r>
              <a:rPr lang="en-US" dirty="0" err="1"/>
              <a:t>올려진</a:t>
            </a:r>
            <a:r>
              <a:rPr lang="en-US" dirty="0"/>
              <a:t> </a:t>
            </a:r>
            <a:r>
              <a:rPr lang="en-US" dirty="0" err="1"/>
              <a:t>파일을</a:t>
            </a:r>
            <a:r>
              <a:rPr lang="en-US" dirty="0"/>
              <a:t> </a:t>
            </a:r>
            <a:r>
              <a:rPr lang="en-US" dirty="0" err="1"/>
              <a:t>사용하는</a:t>
            </a:r>
            <a:r>
              <a:rPr lang="en-US" dirty="0"/>
              <a:t> </a:t>
            </a:r>
            <a:r>
              <a:rPr lang="en-US" dirty="0" err="1"/>
              <a:t>도구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선형대수</a:t>
            </a:r>
            <a:r>
              <a:rPr lang="en-US" dirty="0"/>
              <a:t>, </a:t>
            </a:r>
            <a:r>
              <a:rPr lang="en-US" dirty="0" err="1"/>
              <a:t>난수</a:t>
            </a:r>
            <a:r>
              <a:rPr lang="en-US" dirty="0"/>
              <a:t> </a:t>
            </a:r>
            <a:r>
              <a:rPr lang="en-US" dirty="0" err="1"/>
              <a:t>발생기</a:t>
            </a:r>
            <a:r>
              <a:rPr lang="en-US" dirty="0"/>
              <a:t>, </a:t>
            </a:r>
            <a:r>
              <a:rPr lang="en-US" dirty="0" err="1"/>
              <a:t>푸리에</a:t>
            </a:r>
            <a:r>
              <a:rPr lang="en-US" dirty="0"/>
              <a:t> </a:t>
            </a:r>
            <a:r>
              <a:rPr lang="en-US" dirty="0" err="1"/>
              <a:t>변환</a:t>
            </a:r>
            <a:r>
              <a:rPr lang="en-US" dirty="0"/>
              <a:t> </a:t>
            </a:r>
            <a:r>
              <a:rPr lang="en-US" dirty="0" err="1"/>
              <a:t>기능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C, C++, </a:t>
            </a:r>
            <a:r>
              <a:rPr lang="en-US" dirty="0" err="1"/>
              <a:t>포트란으로</a:t>
            </a:r>
            <a:r>
              <a:rPr lang="en-US" dirty="0"/>
              <a:t> </a:t>
            </a:r>
            <a:r>
              <a:rPr lang="en-US" dirty="0" err="1"/>
              <a:t>쓰여진</a:t>
            </a:r>
            <a:r>
              <a:rPr lang="en-US" dirty="0"/>
              <a:t> </a:t>
            </a:r>
            <a:r>
              <a:rPr lang="en-US" dirty="0" err="1"/>
              <a:t>코드를</a:t>
            </a:r>
            <a:r>
              <a:rPr lang="en-US" dirty="0"/>
              <a:t> </a:t>
            </a:r>
            <a:r>
              <a:rPr lang="en-US" dirty="0" err="1"/>
              <a:t>통합하는</a:t>
            </a:r>
            <a:r>
              <a:rPr lang="en-US" dirty="0"/>
              <a:t> </a:t>
            </a:r>
            <a:r>
              <a:rPr lang="en-US" dirty="0" err="1"/>
              <a:t>도구</a:t>
            </a:r>
            <a:endParaRPr dirty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1609" name="Google Shape;1609;p1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183</a:t>
            </a:fld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18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 dirty="0"/>
              <a:t> 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ndarray</a:t>
            </a:r>
            <a:r>
              <a:rPr lang="en-US" dirty="0"/>
              <a:t>: </a:t>
            </a:r>
            <a:r>
              <a:rPr lang="en-US" dirty="0" err="1"/>
              <a:t>다차원</a:t>
            </a:r>
            <a:r>
              <a:rPr lang="en-US" dirty="0"/>
              <a:t> </a:t>
            </a:r>
            <a:r>
              <a:rPr lang="en-US" dirty="0" err="1"/>
              <a:t>배열</a:t>
            </a:r>
            <a:r>
              <a:rPr lang="en-US" dirty="0"/>
              <a:t> </a:t>
            </a:r>
            <a:r>
              <a:rPr lang="en-US" dirty="0" err="1"/>
              <a:t>객체</a:t>
            </a:r>
            <a:endParaRPr dirty="0"/>
          </a:p>
        </p:txBody>
      </p:sp>
      <p:sp>
        <p:nvSpPr>
          <p:cNvPr id="1615" name="Google Shape;1615;p18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#-*- coding: </a:t>
            </a:r>
            <a:r>
              <a:rPr lang="en-US" u="sng" dirty="0"/>
              <a:t>utf-8 -*-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data = </a:t>
            </a:r>
            <a:r>
              <a:rPr lang="en-US" dirty="0" err="1"/>
              <a:t>np.random.randn</a:t>
            </a:r>
            <a:r>
              <a:rPr lang="en-US" dirty="0"/>
              <a:t>(2, 3) #random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print(data)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print(type(data))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data -  &lt;class '</a:t>
            </a:r>
            <a:r>
              <a:rPr lang="en-US" dirty="0" err="1"/>
              <a:t>numpy.ndarray</a:t>
            </a:r>
            <a:r>
              <a:rPr lang="en-US" dirty="0"/>
              <a:t>'&gt; </a:t>
            </a:r>
            <a:r>
              <a:rPr lang="en-US" dirty="0" err="1"/>
              <a:t>다차원</a:t>
            </a:r>
            <a:r>
              <a:rPr lang="en-US" dirty="0"/>
              <a:t> </a:t>
            </a:r>
            <a:r>
              <a:rPr lang="en-US" dirty="0" err="1"/>
              <a:t>배열</a:t>
            </a:r>
            <a:r>
              <a:rPr lang="en-US" dirty="0"/>
              <a:t> </a:t>
            </a:r>
            <a:r>
              <a:rPr lang="en-US" dirty="0" err="1"/>
              <a:t>객체이다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data = data * 10  #for 문 </a:t>
            </a:r>
            <a:r>
              <a:rPr lang="en-US" dirty="0" err="1"/>
              <a:t>필요</a:t>
            </a:r>
            <a:r>
              <a:rPr lang="en-US" dirty="0"/>
              <a:t> </a:t>
            </a:r>
            <a:r>
              <a:rPr lang="en-US" dirty="0" err="1"/>
              <a:t>없음</a:t>
            </a:r>
            <a:r>
              <a:rPr lang="en-US" dirty="0"/>
              <a:t> 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print(data)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data = data + data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print(data)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print(</a:t>
            </a:r>
            <a:r>
              <a:rPr lang="en-US" dirty="0" err="1"/>
              <a:t>data.shape</a:t>
            </a:r>
            <a:r>
              <a:rPr lang="en-US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print(</a:t>
            </a:r>
            <a:r>
              <a:rPr lang="en-US" dirty="0" err="1"/>
              <a:t>data.dtype</a:t>
            </a:r>
            <a:r>
              <a:rPr lang="en-US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1616" name="Google Shape;1616;p18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184</a:t>
            </a:fld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8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ndarray생성</a:t>
            </a:r>
            <a:endParaRPr/>
          </a:p>
        </p:txBody>
      </p:sp>
      <p:sp>
        <p:nvSpPr>
          <p:cNvPr id="1622" name="Google Shape;1622;p18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data1 = [6, 7.5, 8, 0, 1]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array1 = </a:t>
            </a:r>
            <a:r>
              <a:rPr lang="en-US" dirty="0" err="1"/>
              <a:t>np.array</a:t>
            </a:r>
            <a:r>
              <a:rPr lang="en-US" dirty="0"/>
              <a:t>(data1) #</a:t>
            </a:r>
            <a:r>
              <a:rPr lang="en-US" dirty="0" err="1"/>
              <a:t>np.array</a:t>
            </a:r>
            <a:r>
              <a:rPr lang="en-US" dirty="0"/>
              <a:t> </a:t>
            </a:r>
            <a:r>
              <a:rPr lang="en-US" dirty="0" err="1"/>
              <a:t>배열생성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data2 = [[1,2,3,4],[5,6,7,8]]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u="sng" dirty="0"/>
              <a:t>array2 = </a:t>
            </a:r>
            <a:r>
              <a:rPr lang="en-US" u="sng" dirty="0" err="1"/>
              <a:t>np.array</a:t>
            </a:r>
            <a:r>
              <a:rPr lang="en-US" u="sng" dirty="0"/>
              <a:t>(data2)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u="sng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a = </a:t>
            </a:r>
            <a:r>
              <a:rPr lang="en-US" dirty="0" err="1"/>
              <a:t>np.zeros</a:t>
            </a:r>
            <a:r>
              <a:rPr lang="en-US" dirty="0"/>
              <a:t>((3, 6))  # 6개의 0으로 </a:t>
            </a:r>
            <a:r>
              <a:rPr lang="en-US" dirty="0" err="1"/>
              <a:t>구성된</a:t>
            </a:r>
            <a:r>
              <a:rPr lang="en-US" dirty="0"/>
              <a:t> </a:t>
            </a:r>
            <a:r>
              <a:rPr lang="en-US" dirty="0" err="1"/>
              <a:t>리스트</a:t>
            </a:r>
            <a:r>
              <a:rPr lang="en-US" dirty="0"/>
              <a:t> 3개 </a:t>
            </a:r>
            <a:endParaRPr dirty="0"/>
          </a:p>
        </p:txBody>
      </p:sp>
      <p:sp>
        <p:nvSpPr>
          <p:cNvPr id="1623" name="Google Shape;1623;p1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185</a:t>
            </a:fld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18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ndarray의 연산</a:t>
            </a:r>
            <a:endParaRPr/>
          </a:p>
        </p:txBody>
      </p:sp>
      <p:sp>
        <p:nvSpPr>
          <p:cNvPr id="1629" name="Google Shape;1629;p18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#-*- coding: </a:t>
            </a:r>
            <a:r>
              <a:rPr lang="en-US" u="sng"/>
              <a:t>utf-8 -*-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import numpy as np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x = np.array([[1,2],[3,4]], dtype=np.float64)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y = np.array([[5,6],[7,8]], dtype=np.float64)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(x + y)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(np.add(x, y))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(x - y)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(np.subtract(x, y))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(x * y)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(np.multiply(x, y))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(x / y)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(np.divide(x, y))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(np.sqrt(x))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630" name="Google Shape;1630;p1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186</a:t>
            </a:fld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8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ndarray slide</a:t>
            </a:r>
            <a:endParaRPr/>
          </a:p>
        </p:txBody>
      </p:sp>
      <p:sp>
        <p:nvSpPr>
          <p:cNvPr id="1636" name="Google Shape;1636;p18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#-*- coding: </a:t>
            </a:r>
            <a:r>
              <a:rPr lang="en-US" u="sng"/>
              <a:t>utf-8 -*-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import numpy as np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k =  [[1,2,3,4,5],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[6,7,8,9,10],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[11,12,13,14,15],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[16,17,18,19,20],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[21,22,23,24,25],]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 = np.array(k)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(a[:])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(a[:1])  #1행만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(a[:2])  #2행까지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(a[:3])  #3행까지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(a[::2])  #1행, 3행, 5행 ...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 (a[::3])  #1행, 4행 , 7행...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print(a[:2, :2])  #2, 2 개식 </a:t>
            </a:r>
            <a:r>
              <a:rPr lang="en-US" u="sng"/>
              <a:t>sliceing 한다 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print(a[2:4, 3:5])  #2,3행 3,4열</a:t>
            </a:r>
            <a:endParaRPr/>
          </a:p>
        </p:txBody>
      </p:sp>
      <p:sp>
        <p:nvSpPr>
          <p:cNvPr id="1637" name="Google Shape;1637;p18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187</a:t>
            </a:fld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8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np 연산</a:t>
            </a:r>
            <a:endParaRPr/>
          </a:p>
        </p:txBody>
      </p:sp>
      <p:sp>
        <p:nvSpPr>
          <p:cNvPr id="1643" name="Google Shape;1643;p18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#-*- coding: </a:t>
            </a:r>
            <a:r>
              <a:rPr lang="en-US" u="sng" dirty="0"/>
              <a:t>utf-8 -*-</a:t>
            </a: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 </a:t>
            </a: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x = </a:t>
            </a:r>
            <a:r>
              <a:rPr lang="en-US" dirty="0" err="1"/>
              <a:t>np.array</a:t>
            </a:r>
            <a:r>
              <a:rPr lang="en-US" dirty="0"/>
              <a:t>([[1,2],[3,4]]) </a:t>
            </a: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y = </a:t>
            </a:r>
            <a:r>
              <a:rPr lang="en-US" dirty="0" err="1"/>
              <a:t>np.array</a:t>
            </a:r>
            <a:r>
              <a:rPr lang="en-US" dirty="0"/>
              <a:t>([[5,6],[7,8]]) </a:t>
            </a: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v = </a:t>
            </a:r>
            <a:r>
              <a:rPr lang="en-US" dirty="0" err="1"/>
              <a:t>np.array</a:t>
            </a:r>
            <a:r>
              <a:rPr lang="en-US" dirty="0"/>
              <a:t>([9, 10]) </a:t>
            </a: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w = </a:t>
            </a:r>
            <a:r>
              <a:rPr lang="en-US" dirty="0" err="1"/>
              <a:t>np.array</a:t>
            </a:r>
            <a:r>
              <a:rPr lang="en-US" dirty="0"/>
              <a:t>([11, 12]) # </a:t>
            </a:r>
            <a:r>
              <a:rPr lang="en-US" dirty="0" err="1"/>
              <a:t>백터의</a:t>
            </a:r>
            <a:r>
              <a:rPr lang="en-US" dirty="0"/>
              <a:t> </a:t>
            </a:r>
            <a:r>
              <a:rPr lang="en-US" dirty="0" err="1"/>
              <a:t>내적</a:t>
            </a:r>
            <a:r>
              <a:rPr lang="en-US" dirty="0"/>
              <a:t>, v[0]*w[0] + v[1]*w[1] = 219 </a:t>
            </a: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print( v.dot(w) ) # </a:t>
            </a: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print( np.dot(v, w)) </a:t>
            </a: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# </a:t>
            </a:r>
            <a:r>
              <a:rPr lang="en-US" dirty="0" err="1"/>
              <a:t>매트릭스</a:t>
            </a:r>
            <a:r>
              <a:rPr lang="en-US" dirty="0"/>
              <a:t> </a:t>
            </a:r>
            <a:r>
              <a:rPr lang="en-US" dirty="0" err="1"/>
              <a:t>벡터</a:t>
            </a:r>
            <a:r>
              <a:rPr lang="en-US" dirty="0"/>
              <a:t> 곱, </a:t>
            </a:r>
            <a:r>
              <a:rPr lang="en-US" dirty="0" err="1"/>
              <a:t>랭크</a:t>
            </a:r>
            <a:r>
              <a:rPr lang="en-US" dirty="0"/>
              <a:t> 1 </a:t>
            </a:r>
            <a:r>
              <a:rPr lang="en-US" dirty="0" err="1"/>
              <a:t>배열</a:t>
            </a:r>
            <a:r>
              <a:rPr lang="en-US" dirty="0"/>
              <a:t> [29 67]을 </a:t>
            </a:r>
            <a:r>
              <a:rPr lang="en-US" dirty="0" err="1"/>
              <a:t>만든다</a:t>
            </a:r>
            <a:r>
              <a:rPr lang="en-US" dirty="0"/>
              <a:t> [x[0,0]*v[0]+x[0,1]*v[0]=29, x[1,0]*v[0]+x[1,1]*v[1]=67]</a:t>
            </a: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print( x.dot(v) )</a:t>
            </a: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print( np.dot(x, v)) </a:t>
            </a: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# </a:t>
            </a:r>
            <a:r>
              <a:rPr lang="en-US" dirty="0" err="1"/>
              <a:t>행렬</a:t>
            </a:r>
            <a:r>
              <a:rPr lang="en-US" dirty="0"/>
              <a:t> </a:t>
            </a:r>
            <a:r>
              <a:rPr lang="en-US" dirty="0" err="1"/>
              <a:t>곱은</a:t>
            </a:r>
            <a:r>
              <a:rPr lang="en-US" dirty="0"/>
              <a:t> </a:t>
            </a:r>
            <a:r>
              <a:rPr lang="en-US" dirty="0" err="1"/>
              <a:t>랭크</a:t>
            </a:r>
            <a:r>
              <a:rPr lang="en-US" dirty="0"/>
              <a:t> 2 </a:t>
            </a:r>
            <a:r>
              <a:rPr lang="en-US" dirty="0" err="1"/>
              <a:t>배열을</a:t>
            </a:r>
            <a:r>
              <a:rPr lang="en-US" dirty="0"/>
              <a:t> </a:t>
            </a:r>
            <a:r>
              <a:rPr lang="en-US" dirty="0" err="1"/>
              <a:t>만듬</a:t>
            </a:r>
            <a:r>
              <a:rPr lang="en-US" dirty="0"/>
              <a:t>. x[0,0]*y[0,0]+x[0,1]*y[1,0]=19, x[0,0]*y[0,1]+x[0,1]*y[1,1]=22, </a:t>
            </a: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#x[1,0]*y[0,1]+x[1,1]*y[1,1]=43, x[1,0]*y[0,1]+x[1,1]*y[1,1]=50 </a:t>
            </a: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# [[19 22] # [43 50]] </a:t>
            </a: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print (x.dot(y)) </a:t>
            </a: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print (np.dot(x, y))</a:t>
            </a: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print (</a:t>
            </a:r>
            <a:r>
              <a:rPr lang="en-US" dirty="0" err="1"/>
              <a:t>np.sum</a:t>
            </a:r>
            <a:r>
              <a:rPr lang="en-US" dirty="0"/>
              <a:t>(x)) # </a:t>
            </a:r>
            <a:r>
              <a:rPr lang="en-US" dirty="0" err="1"/>
              <a:t>모든</a:t>
            </a:r>
            <a:r>
              <a:rPr lang="en-US" dirty="0"/>
              <a:t> </a:t>
            </a:r>
            <a:r>
              <a:rPr lang="en-US" dirty="0" err="1"/>
              <a:t>요소에</a:t>
            </a:r>
            <a:r>
              <a:rPr lang="en-US" dirty="0"/>
              <a:t> </a:t>
            </a:r>
            <a:r>
              <a:rPr lang="en-US" dirty="0" err="1"/>
              <a:t>대한</a:t>
            </a:r>
            <a:r>
              <a:rPr lang="en-US" dirty="0"/>
              <a:t> </a:t>
            </a:r>
            <a:r>
              <a:rPr lang="en-US" dirty="0" err="1"/>
              <a:t>sum을</a:t>
            </a:r>
            <a:r>
              <a:rPr lang="en-US" dirty="0"/>
              <a:t> </a:t>
            </a:r>
            <a:r>
              <a:rPr lang="en-US" dirty="0" err="1"/>
              <a:t>계산한다</a:t>
            </a:r>
            <a:r>
              <a:rPr lang="en-US" dirty="0"/>
              <a:t>. "10"이 </a:t>
            </a:r>
            <a:r>
              <a:rPr lang="en-US" dirty="0" err="1"/>
              <a:t>표시됨</a:t>
            </a: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print (</a:t>
            </a:r>
            <a:r>
              <a:rPr lang="en-US" dirty="0" err="1"/>
              <a:t>np.sum</a:t>
            </a:r>
            <a:r>
              <a:rPr lang="en-US" dirty="0"/>
              <a:t>(x, axis=0)) # axis=0은 각 </a:t>
            </a:r>
            <a:r>
              <a:rPr lang="en-US" dirty="0" err="1"/>
              <a:t>칼럼에</a:t>
            </a:r>
            <a:r>
              <a:rPr lang="en-US" dirty="0"/>
              <a:t> </a:t>
            </a:r>
            <a:r>
              <a:rPr lang="en-US" dirty="0" err="1"/>
              <a:t>대한</a:t>
            </a:r>
            <a:r>
              <a:rPr lang="en-US" dirty="0"/>
              <a:t> </a:t>
            </a:r>
            <a:r>
              <a:rPr lang="en-US" dirty="0" err="1"/>
              <a:t>합계를</a:t>
            </a:r>
            <a:r>
              <a:rPr lang="en-US" dirty="0"/>
              <a:t> </a:t>
            </a:r>
            <a:r>
              <a:rPr lang="en-US" dirty="0" err="1"/>
              <a:t>계산한다</a:t>
            </a:r>
            <a:r>
              <a:rPr lang="en-US" dirty="0"/>
              <a:t>. "[4 6]" </a:t>
            </a: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print (</a:t>
            </a:r>
            <a:r>
              <a:rPr lang="en-US" dirty="0" err="1"/>
              <a:t>np.sum</a:t>
            </a:r>
            <a:r>
              <a:rPr lang="en-US" dirty="0"/>
              <a:t>(x, axis=1)) # axis=1은 각 </a:t>
            </a:r>
            <a:r>
              <a:rPr lang="en-US" dirty="0" err="1"/>
              <a:t>행에</a:t>
            </a:r>
            <a:r>
              <a:rPr lang="en-US" dirty="0"/>
              <a:t> </a:t>
            </a:r>
            <a:r>
              <a:rPr lang="en-US" dirty="0" err="1"/>
              <a:t>대한</a:t>
            </a:r>
            <a:r>
              <a:rPr lang="en-US" dirty="0"/>
              <a:t> </a:t>
            </a:r>
            <a:r>
              <a:rPr lang="en-US" dirty="0" err="1"/>
              <a:t>합계을</a:t>
            </a:r>
            <a:r>
              <a:rPr lang="en-US" dirty="0"/>
              <a:t> </a:t>
            </a:r>
            <a:r>
              <a:rPr lang="en-US" dirty="0" err="1"/>
              <a:t>계산한다</a:t>
            </a:r>
            <a:r>
              <a:rPr lang="en-US" dirty="0"/>
              <a:t>."[3 7]“</a:t>
            </a: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print (x)</a:t>
            </a: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print (</a:t>
            </a:r>
            <a:r>
              <a:rPr lang="en-US" dirty="0" err="1"/>
              <a:t>x.T</a:t>
            </a:r>
            <a:r>
              <a:rPr lang="en-US" dirty="0"/>
              <a:t>) #</a:t>
            </a:r>
            <a:r>
              <a:rPr lang="en-US" dirty="0" err="1"/>
              <a:t>전치행렬</a:t>
            </a: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342900" lvl="0" indent="-34290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1644" name="Google Shape;1644;p18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188</a:t>
            </a:fld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8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pandas</a:t>
            </a:r>
            <a:endParaRPr/>
          </a:p>
        </p:txBody>
      </p:sp>
      <p:sp>
        <p:nvSpPr>
          <p:cNvPr id="1650" name="Google Shape;1650;p18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pandas는 앞으로 가장 자주 살펴볼 라이브러리다. pandas는 고수준의 자료 구조와 파이썬을 통한 빠르고 쉬운 데이터 분석 도구를 포함한다.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pandas는 NumPy 기반에서 개발되어 NumPy를 사용하는 애플리케이션에서 쉽게 사용할 수 있다.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자동적으로 혹은 명시적으로 축의 이름에 따라 데이터를 정렬할 수 있는 자료 구조, 잘못 정렬된 데이터에 의한 일반적인 오류를 예방하고 다양한 소스에서 가져온 다양한 방식으로 색인되어 있는 데이터를 다룰 수 있는 기능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통합된 시계열 기능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시계열 데이터와 비시계열 데이터를 함께 다룰 수 있는 통합 자료 구조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산술연산과 한 축의 모든 값을 더하는 등의 데이터 축약연산은 축의 이름 같은 메타데이터로 전달될 수 있어야 한다.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누락된 데이터를 유연하게 처리할 수 있는 기능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SQL같은 일반 데이터베이스처럼 데이터를 합치고 관계연산을 수행하는 기능</a:t>
            </a:r>
            <a:br>
              <a:rPr lang="en-US"/>
            </a:br>
            <a:endParaRPr/>
          </a:p>
        </p:txBody>
      </p:sp>
      <p:sp>
        <p:nvSpPr>
          <p:cNvPr id="1651" name="Google Shape;1651;p18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189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개발툴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19"/>
          <p:cNvSpPr txBox="1">
            <a:spLocks noGrp="1"/>
          </p:cNvSpPr>
          <p:nvPr>
            <p:ph type="body" idx="1"/>
          </p:nvPr>
        </p:nvSpPr>
        <p:spPr>
          <a:xfrm>
            <a:off x="457200" y="1844824"/>
            <a:ext cx="8229600" cy="458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Edit plus, note ++, 그밖의 편집기 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Eclipse 에 파이썬 플러그인 설치후 사용 가능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Visual studio 도 파이썬 개발 도구로 무료버전 express 지원중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9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Scipy</a:t>
            </a:r>
            <a:endParaRPr/>
          </a:p>
        </p:txBody>
      </p:sp>
      <p:sp>
        <p:nvSpPr>
          <p:cNvPr id="1657" name="Google Shape;1657;p19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Python의 라이브러리임과 동시에 계산과학을 위한 시스템을 총칭.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Numpy, Matplotlib (그래프를 그리는 데에 주로 사용됨) 외에도 IPython (Web에서 작동하는 Python의 인터랙티브 쉘) 및 Pandas (데이터 저장 및 분석을 위한 라이브러리)  패키지들로 이루어져 있음.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658" name="Google Shape;1658;p19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190</a:t>
            </a:fld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9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Matplotlib 예</a:t>
            </a:r>
            <a:endParaRPr/>
          </a:p>
        </p:txBody>
      </p:sp>
      <p:pic>
        <p:nvPicPr>
          <p:cNvPr id="1664" name="Google Shape;1664;p191" descr="챠트1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91880" y="1772816"/>
            <a:ext cx="4390625" cy="396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p19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191</a:t>
            </a:fld>
            <a:endParaRPr/>
          </a:p>
        </p:txBody>
      </p:sp>
      <p:sp>
        <p:nvSpPr>
          <p:cNvPr id="1666" name="Google Shape;1666;p191"/>
          <p:cNvSpPr/>
          <p:nvPr/>
        </p:nvSpPr>
        <p:spPr>
          <a:xfrm>
            <a:off x="467544" y="1340768"/>
            <a:ext cx="2592288" cy="2016224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</a:t>
            </a:r>
            <a:r>
              <a:rPr lang="en-US" sz="1800" u="sng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numpy as np</a:t>
            </a:r>
            <a:endParaRPr sz="1800" u="sng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pylab as pl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 = [1, 2, 3, 4, 5]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 = [1, 4, 9, 16, 25]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pl.plot(x, y)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pl.show()</a:t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9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numpy + matplotlib</a:t>
            </a:r>
            <a:endParaRPr/>
          </a:p>
        </p:txBody>
      </p:sp>
      <p:sp>
        <p:nvSpPr>
          <p:cNvPr id="1672" name="Google Shape;1672;p19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#-*- coding: </a:t>
            </a:r>
            <a:r>
              <a:rPr lang="en-US" u="sng"/>
              <a:t>utf-8 -*-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import numpy as np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import matplotlib.pyplot as plt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# 사인곡선에 해당하는 x와 y 좌표를 계산하자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x = np.arange(0, 3 * np.pi, 0.1)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y = np.sin(x)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# </a:t>
            </a:r>
            <a:r>
              <a:rPr lang="en-US" u="sng"/>
              <a:t>matplotlib를 사용해 점들을 표시하자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plt.plot(x, y)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plt.show()  # 그래픽 표현을 만들기 위해서는 plt.show() 함수를 꼭 불러줘야한다.</a:t>
            </a:r>
            <a:endParaRPr/>
          </a:p>
        </p:txBody>
      </p:sp>
      <p:sp>
        <p:nvSpPr>
          <p:cNvPr id="1673" name="Google Shape;1673;p1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192</a:t>
            </a:fld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9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결과</a:t>
            </a:r>
            <a:endParaRPr/>
          </a:p>
        </p:txBody>
      </p:sp>
      <p:pic>
        <p:nvPicPr>
          <p:cNvPr id="1679" name="Google Shape;1679;p193" descr="figure_1-2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45914" y="1543808"/>
            <a:ext cx="5852172" cy="4379985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1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193</a:t>
            </a:fld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9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numpy + matplotlib</a:t>
            </a:r>
            <a:endParaRPr/>
          </a:p>
        </p:txBody>
      </p:sp>
      <p:sp>
        <p:nvSpPr>
          <p:cNvPr id="1686" name="Google Shape;1686;p19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#-*- coding: </a:t>
            </a:r>
            <a:r>
              <a:rPr lang="en-US" u="sng"/>
              <a:t>utf-8 -*-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import numpy as np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import matplotlib.pyplot as plt # 사인과 코싸인 곡선에 해당하는 x, y 좌표를 꼐산하자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x = np.arange(0, 3 * np.pi, 0.1)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y_sin = np.sin(x)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y_cos = np.cos(x) # </a:t>
            </a:r>
            <a:r>
              <a:rPr lang="en-US" u="sng"/>
              <a:t>matplotlib를 이용해 점들을 나타내자.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plt.plot(x, y_sin)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plt.plot(x, y_cos)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plt.xlabel(</a:t>
            </a:r>
            <a:r>
              <a:rPr lang="en-US" i="1"/>
              <a:t>'x axis label')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plt.ylabel(</a:t>
            </a:r>
            <a:r>
              <a:rPr lang="en-US" i="1"/>
              <a:t>'y axis label')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plt.title(</a:t>
            </a:r>
            <a:r>
              <a:rPr lang="en-US" i="1"/>
              <a:t>'Sine and Cosine')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plt.legend([</a:t>
            </a:r>
            <a:r>
              <a:rPr lang="en-US" i="1"/>
              <a:t>'Sine', 'Cosine'])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plt.show()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687" name="Google Shape;1687;p19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194</a:t>
            </a:fld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9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결과</a:t>
            </a:r>
            <a:endParaRPr/>
          </a:p>
        </p:txBody>
      </p:sp>
      <p:pic>
        <p:nvPicPr>
          <p:cNvPr id="1693" name="Google Shape;1693;p195" descr="figure_1-1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45914" y="1543808"/>
            <a:ext cx="5852172" cy="4379985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p1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195</a:t>
            </a:fld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9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endParaRPr/>
          </a:p>
        </p:txBody>
      </p:sp>
      <p:sp>
        <p:nvSpPr>
          <p:cNvPr id="1700" name="Google Shape;1700;p19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#-*- coding: </a:t>
            </a:r>
            <a:r>
              <a:rPr lang="en-US" u="sng"/>
              <a:t>utf-8 -*-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import numpy as np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import matplotlib.pyplot as plt # Compute the x and y coordinates for points on sine and cosine curves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x = np.arange(0, 3 * np.pi, 0.1)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y_sin = np.sin(x)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y_cos = np.cos(x) # </a:t>
            </a:r>
            <a:r>
              <a:rPr lang="en-US" u="sng"/>
              <a:t>subplot의 모양이 높이는 2고 너비는 1로 설정하자. # 그리고 첫번째 subplot을 활성화한다.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plt.subplot(2, 1, 1) # 첫번째 plot을 만든다.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plt.plot(x, y_sin)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plt.title(</a:t>
            </a:r>
            <a:r>
              <a:rPr lang="en-US" i="1"/>
              <a:t>'Sine') # 두번째 plot을 활성화하고, 두번째 plot을 만든다.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plt.</a:t>
            </a:r>
            <a:r>
              <a:rPr lang="en-US" u="sng"/>
              <a:t>subplot(2, 1, 2)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plt.plot(x, y_cos)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plt.title(</a:t>
            </a:r>
            <a:r>
              <a:rPr lang="en-US" i="1"/>
              <a:t>'Cosine') # 그림을 나타낸다. 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plt.show()</a:t>
            </a: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701" name="Google Shape;1701;p1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196</a:t>
            </a:fld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19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결과</a:t>
            </a:r>
            <a:endParaRPr/>
          </a:p>
        </p:txBody>
      </p:sp>
      <p:pic>
        <p:nvPicPr>
          <p:cNvPr id="1707" name="Google Shape;1707;p197" descr="figure_1-3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45914" y="1543808"/>
            <a:ext cx="5852172" cy="4379985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1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197</a:t>
            </a:fld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19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matplotlib + excel</a:t>
            </a:r>
            <a:endParaRPr/>
          </a:p>
        </p:txBody>
      </p:sp>
      <p:sp>
        <p:nvSpPr>
          <p:cNvPr id="1714" name="Google Shape;1714;p19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import pandas as pd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import </a:t>
            </a:r>
            <a:r>
              <a:rPr lang="en-US" u="sng"/>
              <a:t>numpy as np</a:t>
            </a:r>
            <a:endParaRPr u="sng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import matplotlib.pyplot as plt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#엑셀 파일 읽기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data = pd.read_excel(</a:t>
            </a:r>
            <a:r>
              <a:rPr lang="en-US" i="1"/>
              <a:t>"./sample.xlsx")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data.head(2)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plt.plot(data)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plt.show()</a:t>
            </a:r>
            <a:endParaRPr/>
          </a:p>
        </p:txBody>
      </p:sp>
      <p:sp>
        <p:nvSpPr>
          <p:cNvPr id="1715" name="Google Shape;1715;p1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198</a:t>
            </a:fld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9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pandas + matplotlib</a:t>
            </a:r>
            <a:endParaRPr/>
          </a:p>
        </p:txBody>
      </p:sp>
      <p:sp>
        <p:nvSpPr>
          <p:cNvPr id="1721" name="Google Shape;1721;p19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#-*- coding: </a:t>
            </a:r>
            <a:r>
              <a:rPr lang="en-US" u="sng"/>
              <a:t>utf-8 -*-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import pandas as pd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import </a:t>
            </a:r>
            <a:r>
              <a:rPr lang="en-US" u="sng"/>
              <a:t>numpy as np</a:t>
            </a:r>
            <a:endParaRPr u="sng"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import matplotlib.pyplot as plt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import matplotlib.lines as mlines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#엑셀 파일 읽기 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data = pd.read_excel(</a:t>
            </a:r>
            <a:r>
              <a:rPr lang="en-US" i="1"/>
              <a:t>"./sample.xlsx")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</a:t>
            </a:r>
            <a:r>
              <a:rPr lang="en-US" u="sng"/>
              <a:t>data.head())  #첫번째 4줄 가져옴 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#plt.plot(data)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#plt.show()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red_line = mlines.Line2D([], [], color=</a:t>
            </a:r>
            <a:r>
              <a:rPr lang="en-US" i="1"/>
              <a:t>'red', marker='',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                  markersize=10, label=</a:t>
            </a:r>
            <a:r>
              <a:rPr lang="en-US" i="1"/>
              <a:t>'A')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green_line = mlines.Line2D([], [], color=</a:t>
            </a:r>
            <a:r>
              <a:rPr lang="en-US" i="1"/>
              <a:t>'g', marker='o',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                  markersize=10, label=</a:t>
            </a:r>
            <a:r>
              <a:rPr lang="en-US" i="1"/>
              <a:t>'B')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blue_line = mlines.Line2D([], [], color=</a:t>
            </a:r>
            <a:r>
              <a:rPr lang="en-US" i="1"/>
              <a:t>'b', marker='o',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                  markersize=10, label=</a:t>
            </a:r>
            <a:r>
              <a:rPr lang="en-US" i="1"/>
              <a:t>'C')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plt.legend(handles=[red_line, green_line, blue_line])</a:t>
            </a: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722" name="Google Shape;1722;p1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199</a:t>
            </a:fld>
            <a:endParaRPr/>
          </a:p>
        </p:txBody>
      </p:sp>
      <p:sp>
        <p:nvSpPr>
          <p:cNvPr id="1723" name="Google Shape;1723;p199"/>
          <p:cNvSpPr txBox="1"/>
          <p:nvPr/>
        </p:nvSpPr>
        <p:spPr>
          <a:xfrm>
            <a:off x="5292080" y="1412776"/>
            <a:ext cx="2952328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plt.plot(data.A, </a:t>
            </a:r>
            <a:r>
              <a:rPr lang="en-US" sz="14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'r')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plt.plot(data.B, </a:t>
            </a:r>
            <a:r>
              <a:rPr lang="en-US" sz="14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'g')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plt.plot(data.E, </a:t>
            </a:r>
            <a:r>
              <a:rPr lang="en-US" sz="14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'b')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plt.xlabel(</a:t>
            </a:r>
            <a:r>
              <a:rPr lang="en-US" sz="14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'x 축')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plt.ylabel(</a:t>
            </a:r>
            <a:r>
              <a:rPr lang="en-US" sz="1400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'y 축')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plt.show()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1장 파이썬소개및 개발환경설정                 .........................    3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2장 객체지향 프로그래밍                          ........................   28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3장 상속                                               ........................   55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4장 파이썬 데이터베이스                          .........................   66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97" name="Google Shape;97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이클립스와</a:t>
            </a:r>
            <a:r>
              <a:rPr lang="en-US"/>
              <a:t> </a:t>
            </a:r>
            <a:r>
              <a:rPr lang="en-US">
                <a:latin typeface="Gulim"/>
                <a:ea typeface="Gulim"/>
                <a:cs typeface="Gulim"/>
                <a:sym typeface="Gulim"/>
              </a:rPr>
              <a:t>파이썬</a:t>
            </a:r>
            <a:endParaRPr/>
          </a:p>
        </p:txBody>
      </p:sp>
      <p:pic>
        <p:nvPicPr>
          <p:cNvPr id="237" name="Google Shape;237;p20" descr="6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31913" y="2708275"/>
            <a:ext cx="6892925" cy="348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/>
          <p:nvPr/>
        </p:nvSpPr>
        <p:spPr>
          <a:xfrm>
            <a:off x="1331913" y="1773238"/>
            <a:ext cx="68405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인터프리터 설정하기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이클립스에서 'Windows &gt; Preferences' 를 열어주세요.</a:t>
            </a:r>
            <a:endParaRPr/>
          </a:p>
        </p:txBody>
      </p:sp>
      <p:sp>
        <p:nvSpPr>
          <p:cNvPr id="239" name="Google Shape;23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20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결과</a:t>
            </a:r>
            <a:endParaRPr/>
          </a:p>
        </p:txBody>
      </p:sp>
      <p:pic>
        <p:nvPicPr>
          <p:cNvPr id="1729" name="Google Shape;1729;p200" descr="figure_1-4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45914" y="1543808"/>
            <a:ext cx="5852172" cy="4379985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p2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200</a:t>
            </a:fld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20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8장 기타 모듈</a:t>
            </a:r>
            <a:endParaRPr/>
          </a:p>
        </p:txBody>
      </p:sp>
      <p:sp>
        <p:nvSpPr>
          <p:cNvPr id="1736" name="Google Shape;1736;p20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1737" name="Google Shape;1737;p20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201</a:t>
            </a:fld>
            <a:endParaRP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20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1743" name="Google Shape;1743;p20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str 클래스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re 모듈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날짜 모듈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time 모듈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수학모듈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데이타베이스 모듈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sqlite 모듈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os 모듈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744" name="Google Shape;1744;p20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202</a:t>
            </a:fld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203"/>
          <p:cNvSpPr txBox="1">
            <a:spLocks noGrp="1"/>
          </p:cNvSpPr>
          <p:nvPr>
            <p:ph type="ctrTitle"/>
          </p:nvPr>
        </p:nvSpPr>
        <p:spPr>
          <a:xfrm>
            <a:off x="683568" y="332656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1" name="Google Shape;1751;p203"/>
          <p:cNvSpPr txBox="1">
            <a:spLocks noGrp="1"/>
          </p:cNvSpPr>
          <p:nvPr>
            <p:ph type="subTitle" idx="1"/>
          </p:nvPr>
        </p:nvSpPr>
        <p:spPr>
          <a:xfrm>
            <a:off x="1371600" y="321468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Char char="-"/>
            </a:pPr>
            <a:r>
              <a:rPr lang="en-US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str 클래스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-203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Char char="-"/>
            </a:pPr>
            <a:r>
              <a:rPr lang="en-US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re 모듈</a:t>
            </a: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Malgun Gothic"/>
              <a:buNone/>
            </a:pPr>
            <a:endParaRPr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2" name="Google Shape;1752;p2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203</a:t>
            </a:fld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204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 클래스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9" name="Google Shape;1759;p204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문자열을 다루는 기본 클래스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특별한 모듈을 import할 필요가 없음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메소드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capitalize()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첫 문자를 대문자로, 나머지 문자를 소문자 변경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count(keyword, [start, [end]])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keyword가 포함된 횟수를 반환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encode([encoding, [errors]])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인코딩으로 변경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60" name="Google Shape;1760;p204" descr="D:\PythonWork\Education\PPT\2_module\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7904" y="4653136"/>
            <a:ext cx="4262438" cy="1217613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p20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204</a:t>
            </a:fld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20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 클래스 – con’d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8" name="Google Shape;1768;p205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메소드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endswith(postfix, [start, [end]])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postfix로 문자열이 끝나면 True를 반환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expandtabs([tabsize])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탭을 공백으로 치환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find(keyword, [start, [end]])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문자열 keyword가 나타나는 첫 번째 인덱스를 반환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69" name="Google Shape;1769;p205" descr="D:\PythonWork\Education\PPT\2_module\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7563" y="4786313"/>
            <a:ext cx="3763962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2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205</a:t>
            </a:fld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206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 클래스 – con’d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7" name="Google Shape;1777;p206"/>
          <p:cNvSpPr txBox="1">
            <a:spLocks noGrp="1"/>
          </p:cNvSpPr>
          <p:nvPr>
            <p:ph type="body" idx="1"/>
          </p:nvPr>
        </p:nvSpPr>
        <p:spPr>
          <a:xfrm>
            <a:off x="323528" y="1600200"/>
            <a:ext cx="836327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메소드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index(keyword, [start, [end]])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find() 메소드와 동일하게 동작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keyword를 찾지 못하는 경우 ValueError 예외 발생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isalnum()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알파벳과 숫자로 이루어져 있으면 True를 반환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strip([chars])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문자열의 양쪽 끝을 잘라냄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chars가 지정되지 않으면 공백문자를 제거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지정되어 있을 경우에는 chars의 모든 조합을 제거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–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78" name="Google Shape;1778;p206" descr="D:\PythonWork\Education\PPT\2_module\0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6125" y="4643438"/>
            <a:ext cx="4052888" cy="1382712"/>
          </a:xfrm>
          <a:prstGeom prst="rect">
            <a:avLst/>
          </a:prstGeom>
          <a:noFill/>
          <a:ln>
            <a:noFill/>
          </a:ln>
        </p:spPr>
      </p:pic>
      <p:sp>
        <p:nvSpPr>
          <p:cNvPr id="1779" name="Google Shape;1779;p20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206</a:t>
            </a:fld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207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re(정규 표현식) 모듈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6" name="Google Shape;1786;p207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 모듈이란?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특정한 규칙을 가진 문자열을 표현하는데 사용되는 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형식 언어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주어진 패턴으로 문자열을 검색/치환하는데 사용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정규 표현식 문법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87" name="Google Shape;1787;p207"/>
          <p:cNvGraphicFramePr/>
          <p:nvPr/>
        </p:nvGraphicFramePr>
        <p:xfrm>
          <a:off x="2627784" y="3645024"/>
          <a:ext cx="5703900" cy="2103170"/>
        </p:xfrm>
        <a:graphic>
          <a:graphicData uri="http://schemas.openxmlformats.org/drawingml/2006/table">
            <a:tbl>
              <a:tblPr>
                <a:noFill/>
                <a:tableStyleId>{A5F900BD-715B-44EE-9551-B7A7B488A211}</a:tableStyleId>
              </a:tblPr>
              <a:tblGrid>
                <a:gridCol w="150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특수 문자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의미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^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문자열의 시작을 의미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문자열의 종료를 의미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|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 연산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'A|B'와 같은 경우 'A' 혹은 'B'를 의미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문자가 0회 이상 반복됨을 의미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88" name="Google Shape;1788;p20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207</a:t>
            </a:fld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208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 모듈 – con’d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5" name="Google Shape;1795;p208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정규식 예제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정규식 '^app'는 'apple and orange'는 매치되지만, 'orange and apple'는 매치되지 않음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정규식 'ple$'는 'orange and apple'는 매치되지만, 'apple and orange'는 매치되지 않음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정규식 'ap*le'는 'ale', 'aple', 'apppple'와 같이 p가 0회 이상 반복되는 모든 경우와 매치되지 않음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6" name="Google Shape;1796;p2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208</a:t>
            </a:fld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209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 모듈 – con’d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3" name="Google Shape;1803;p209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모듈 함수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re.search(pattern, string[, flags])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string 전체에 대해서 pattern이 존재하는지 검사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1524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re.match(pattern, string[, flags])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string 시작부분부터 pattern이 존재하는지 검사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1524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re.split(pattern, string[, maxsplit=0])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pattern을 구분자로 string을 분리하여 리스트로 반환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1524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04" name="Google Shape;1804;p209" descr="D:\PythonWork\Education\PPT\2_module\0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7824" y="4149080"/>
            <a:ext cx="5030787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5" name="Google Shape;1805;p20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209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이클립스와 파이썬</a:t>
            </a:r>
            <a:endParaRPr/>
          </a:p>
        </p:txBody>
      </p:sp>
      <p:sp>
        <p:nvSpPr>
          <p:cNvPr id="245" name="Google Shape;245;p2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보안때문에</a:t>
            </a:r>
            <a:r>
              <a:rPr lang="en-US"/>
              <a:t> </a:t>
            </a:r>
            <a:r>
              <a:rPr lang="en-US">
                <a:latin typeface="Gulim"/>
                <a:ea typeface="Gulim"/>
                <a:cs typeface="Gulim"/>
                <a:sym typeface="Gulim"/>
              </a:rPr>
              <a:t>안될경우</a:t>
            </a:r>
            <a:r>
              <a:rPr lang="en-US"/>
              <a:t> 아래 경로에서  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https://sourceforge.net/projects/pydev/files/pydev/PyDev%205.1.1/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 </a:t>
            </a:r>
            <a:r>
              <a:rPr lang="en-US"/>
              <a:t>파일을 직접 다운받아 압축을 푼다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두개의</a:t>
            </a:r>
            <a:r>
              <a:rPr lang="en-US"/>
              <a:t> 폴더가 생성되는데 이 폴더 </a:t>
            </a:r>
            <a:r>
              <a:rPr lang="en-US">
                <a:latin typeface="Gulim"/>
                <a:ea typeface="Gulim"/>
                <a:cs typeface="Gulim"/>
                <a:sym typeface="Gulim"/>
              </a:rPr>
              <a:t>두개를</a:t>
            </a:r>
            <a:r>
              <a:rPr lang="en-US"/>
              <a:t> 복사해서 </a:t>
            </a:r>
            <a:r>
              <a:rPr lang="en-US">
                <a:latin typeface="Gulim"/>
                <a:ea typeface="Gulim"/>
                <a:cs typeface="Gulim"/>
                <a:sym typeface="Gulim"/>
              </a:rPr>
              <a:t>이클립스</a:t>
            </a:r>
            <a:r>
              <a:rPr lang="en-US"/>
              <a:t> 폴더에 </a:t>
            </a:r>
            <a:r>
              <a:rPr lang="en-US">
                <a:latin typeface="Gulim"/>
                <a:ea typeface="Gulim"/>
                <a:cs typeface="Gulim"/>
                <a:sym typeface="Gulim"/>
              </a:rPr>
              <a:t>붙여넣기</a:t>
            </a:r>
            <a:r>
              <a:rPr lang="en-US"/>
              <a:t> 한다 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/>
              <a:t>설치버전의 경우에 다음 폴더에 놓는다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lang="en-US"/>
              <a:t>       C:\Users\</a:t>
            </a:r>
            <a:r>
              <a:rPr lang="en-US">
                <a:latin typeface="Gulim"/>
                <a:ea typeface="Gulim"/>
                <a:cs typeface="Gulim"/>
                <a:sym typeface="Gulim"/>
              </a:rPr>
              <a:t>계정</a:t>
            </a:r>
            <a:r>
              <a:rPr lang="en-US"/>
              <a:t>\.p2\pool</a:t>
            </a:r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210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 모듈 – con’d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2" name="Google Shape;1812;p210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정규 표현식 객체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정규식으로 표현된 문장을 매번 다시 분석하지 않고, 컴파일하여 정규표현식 객체를 재활용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동일 패턴을 반복적으로 검색하는 경우 성능 향상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13" name="Google Shape;1813;p210" descr="D:\PythonWork\Education\PPT\2_module\0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5696" y="3861048"/>
            <a:ext cx="5529263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Google Shape;1814;p2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210</a:t>
            </a:fld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211"/>
          <p:cNvSpPr txBox="1">
            <a:spLocks noGrp="1"/>
          </p:cNvSpPr>
          <p:nvPr>
            <p:ph type="ctrTitle"/>
          </p:nvPr>
        </p:nvSpPr>
        <p:spPr>
          <a:xfrm>
            <a:off x="685800" y="155416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날짜 이야기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1" name="Google Shape;1821;p211"/>
          <p:cNvSpPr txBox="1">
            <a:spLocks noGrp="1"/>
          </p:cNvSpPr>
          <p:nvPr>
            <p:ph type="subTitle" idx="1"/>
          </p:nvPr>
        </p:nvSpPr>
        <p:spPr>
          <a:xfrm>
            <a:off x="1371600" y="321468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Char char="-"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 모듈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-2032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algun Gothic"/>
              <a:buChar char="-"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datetime 모듈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2" name="Google Shape;1822;p2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211</a:t>
            </a:fld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12"/>
          <p:cNvSpPr txBox="1">
            <a:spLocks noGrp="1"/>
          </p:cNvSpPr>
          <p:nvPr>
            <p:ph type="title"/>
          </p:nvPr>
        </p:nvSpPr>
        <p:spPr>
          <a:xfrm>
            <a:off x="611560" y="274638"/>
            <a:ext cx="807524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 표현 방법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9" name="Google Shape;1829;p212"/>
          <p:cNvSpPr txBox="1">
            <a:spLocks noGrp="1"/>
          </p:cNvSpPr>
          <p:nvPr>
            <p:ph type="body" idx="1"/>
          </p:nvPr>
        </p:nvSpPr>
        <p:spPr>
          <a:xfrm>
            <a:off x="611560" y="1600200"/>
            <a:ext cx="807524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컴퓨터에서 시간 표현 방법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타임스탬프(Time Stamp)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UTC(Universal Time Coordinated, 협정세계시)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그리니치 평균시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LST(Local Standard Time, 지방표준시)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일광절약 시간제(Daylight Saving Time, DTS)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struct_time 시퀀스 객체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사람이 이해하는 표현 방식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30" name="Google Shape;1830;p212"/>
          <p:cNvGraphicFramePr/>
          <p:nvPr/>
        </p:nvGraphicFramePr>
        <p:xfrm>
          <a:off x="3060700" y="4575175"/>
          <a:ext cx="5705475" cy="1857375"/>
        </p:xfrm>
        <a:graphic>
          <a:graphicData uri="http://schemas.openxmlformats.org/drawingml/2006/table">
            <a:tbl>
              <a:tblPr>
                <a:noFill/>
                <a:tableStyleId>{A5F900BD-715B-44EE-9551-B7A7B488A211}</a:tableStyleId>
              </a:tblPr>
              <a:tblGrid>
                <a:gridCol w="147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2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속성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속성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tm_year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년도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tm_min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tm_mon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월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tm_sec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초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tm_mday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tm_wday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요일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tm_hour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tm_yday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누적 날짜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31" name="Google Shape;1831;p2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212</a:t>
            </a:fld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213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 모듈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8" name="Google Shape;1838;p213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시간를 표현하는데 사용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모듈 함수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time.time() 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1970년 1월 1일 자정 이후로 누적된 초를 float 단위로 반환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time.gmtime([secs])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UTC 기준의 struct_time 시퀀스 객체로 반환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time.localtime([secs])</a:t>
            </a:r>
            <a:endParaRPr/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지방표준시 기준의 struct_time 시퀀스 객체를 반환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39" name="Google Shape;1839;p213" descr="D:\PythonWork\Education\PPT\2_module\0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5856" y="4005064"/>
            <a:ext cx="5335588" cy="21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2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213</a:t>
            </a:fld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214"/>
          <p:cNvSpPr txBox="1">
            <a:spLocks noGrp="1"/>
          </p:cNvSpPr>
          <p:nvPr>
            <p:ph type="title"/>
          </p:nvPr>
        </p:nvSpPr>
        <p:spPr>
          <a:xfrm>
            <a:off x="401782" y="274638"/>
            <a:ext cx="8285018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datetime 모듈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7" name="Google Shape;1847;p214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기념일과 같은 날짜, 시간 연산을 위하여 사용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클래스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datetime.date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일반적으로 사용되는 그레고리안 달력(Gregorian Calendar)의 </a:t>
            </a:r>
            <a:b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년, 월, 일을 표현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1524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datetime.time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시간을 시, 분, 초, 마이크로 초, 시간대(Time zone)로 표현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1524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datetime.datetime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date 클래스와 time 클래스의 조합으로 구성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1524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datetime.timedelta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 날짜 혹은 시간 사이의 기간을 표현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8" name="Google Shape;1848;p2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214</a:t>
            </a:fld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datetime 모듈 – con’d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5" name="Google Shape;1855;p215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56" name="Google Shape;1856;p215" descr="D:\PythonWork\Education\PPT\2_module\0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7704" y="2071688"/>
            <a:ext cx="6171084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7" name="Google Shape;1857;p2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215</a:t>
            </a:fld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16"/>
          <p:cNvSpPr txBox="1">
            <a:spLocks noGrp="1"/>
          </p:cNvSpPr>
          <p:nvPr>
            <p:ph type="ctrTitle"/>
          </p:nvPr>
        </p:nvSpPr>
        <p:spPr>
          <a:xfrm>
            <a:off x="685800" y="107156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숫자 이야기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4" name="Google Shape;1864;p216"/>
          <p:cNvSpPr txBox="1">
            <a:spLocks noGrp="1"/>
          </p:cNvSpPr>
          <p:nvPr>
            <p:ph type="subTitle" idx="1"/>
          </p:nvPr>
        </p:nvSpPr>
        <p:spPr>
          <a:xfrm>
            <a:off x="571500" y="24288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-1727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lgun Gothic"/>
              <a:buChar char="-"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math 모듈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-172720" algn="l" rtl="0"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lgun Gothic"/>
              <a:buChar char="-"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fractions 모듈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-172720" algn="l" rtl="0"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lgun Gothic"/>
              <a:buChar char="-"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decimal 모듈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-172720" algn="l" rtl="0"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lgun Gothic"/>
              <a:buChar char="-"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 모듈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5" name="Google Shape;1865;p2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216</a:t>
            </a:fld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217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math(수학) 모듈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2" name="Google Shape;1872;p217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수치 연산 목적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함수 목록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집계 연산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sum(iterable[, start]), max(iterable), round(x[, n])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수치 연산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ceil(x), floor(x)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지수/로그 연산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pow(x, y), sqrt(x)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삼각 함수 연산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sin(x), cos(x)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math.pi, math.e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73" name="Google Shape;1873;p217" descr="D:\PythonWork\Education\PPT\2_module\0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5936" y="4293096"/>
            <a:ext cx="3024336" cy="1518022"/>
          </a:xfrm>
          <a:prstGeom prst="rect">
            <a:avLst/>
          </a:prstGeom>
          <a:noFill/>
          <a:ln>
            <a:noFill/>
          </a:ln>
        </p:spPr>
      </p:pic>
      <p:sp>
        <p:nvSpPr>
          <p:cNvPr id="1874" name="Google Shape;1874;p2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217</a:t>
            </a:fld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218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fractions(분수) 모듈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1" name="Google Shape;1881;p218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유리수를 표현하기 위하여 2.6 버전에 추가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최대 공약수(GCD)를 구하는 모듈 함수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유리수를 나타내는 Fraction 클래스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82" name="Google Shape;1882;p218" descr="D:\PythonWork\Education\PPT\2_module\0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3357563"/>
            <a:ext cx="4524375" cy="20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p2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218</a:t>
            </a:fld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219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decimal(십진수) 모듈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0" name="Google Shape;1890;p219"/>
          <p:cNvSpPr txBox="1">
            <a:spLocks noGrp="1"/>
          </p:cNvSpPr>
          <p:nvPr>
            <p:ph type="body" idx="1"/>
          </p:nvPr>
        </p:nvSpPr>
        <p:spPr>
          <a:xfrm>
            <a:off x="323528" y="1600200"/>
            <a:ext cx="836327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실수를 표현하기 위하여 float 자료형보다 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정확한 Decimal 클래스를 제공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양의 무한대(Infinitity), 음의 무한대(-Infinitity), 음의 0(-0), NaN(Not a Number) 표현 가능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91" name="Google Shape;1891;p219" descr="D:\PythonWork\Education\PPT\2_module\1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87824" y="3140968"/>
            <a:ext cx="4594225" cy="2782887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p2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219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이클립스와 파이썬</a:t>
            </a:r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New &gt; Project &gt; PyDev Project 프로젝트 생성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New &gt; File &gt; Hello.py 를 추가한다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print(“Hello”)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실행</a:t>
            </a:r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220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 모듈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9" name="Google Shape;1899;p220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임의의 정수, 실수를 생성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시퀀스 객체 중 임의의 값을 선택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00" name="Google Shape;1900;p220" descr="D:\PythonWork\Education\PPT\2_module\1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3143250"/>
            <a:ext cx="4652962" cy="2773363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2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220</a:t>
            </a:fld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221"/>
          <p:cNvSpPr txBox="1">
            <a:spLocks noGrp="1"/>
          </p:cNvSpPr>
          <p:nvPr>
            <p:ph type="ctrTitle"/>
          </p:nvPr>
        </p:nvSpPr>
        <p:spPr>
          <a:xfrm>
            <a:off x="685800" y="155416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파일 시스템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8" name="Google Shape;1908;p221"/>
          <p:cNvSpPr txBox="1">
            <a:spLocks noGrp="1"/>
          </p:cNvSpPr>
          <p:nvPr>
            <p:ph type="subTitle" idx="1"/>
          </p:nvPr>
        </p:nvSpPr>
        <p:spPr>
          <a:xfrm>
            <a:off x="1371600" y="321468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-US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os.path, glob</a:t>
            </a: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9" name="Google Shape;1909;p2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221</a:t>
            </a:fld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222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os.path</a:t>
            </a:r>
            <a:endParaRPr/>
          </a:p>
        </p:txBody>
      </p:sp>
      <p:sp>
        <p:nvSpPr>
          <p:cNvPr id="1916" name="Google Shape;1916;p222"/>
          <p:cNvSpPr txBox="1"/>
          <p:nvPr/>
        </p:nvSpPr>
        <p:spPr>
          <a:xfrm>
            <a:off x="467544" y="1428750"/>
            <a:ext cx="8219256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Os.path는 파일 경로를 수정하고, 파일의 정보를 다루는 모듈입니다.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abspath(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basename(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commonprefix( path_list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dirname(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exists(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expanduser(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expandvars(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getatime(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getmtime(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getctime(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getsize( path )</a:t>
            </a:r>
            <a:endParaRPr/>
          </a:p>
          <a:p>
            <a:pPr marL="800100" marR="0" lvl="1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7" name="Google Shape;1917;p2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222</a:t>
            </a:fld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223"/>
          <p:cNvSpPr txBox="1">
            <a:spLocks noGrp="1"/>
          </p:cNvSpPr>
          <p:nvPr>
            <p:ph type="title"/>
          </p:nvPr>
        </p:nvSpPr>
        <p:spPr>
          <a:xfrm>
            <a:off x="539552" y="274638"/>
            <a:ext cx="8147248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os.path</a:t>
            </a:r>
            <a:endParaRPr/>
          </a:p>
        </p:txBody>
      </p:sp>
      <p:sp>
        <p:nvSpPr>
          <p:cNvPr id="1924" name="Google Shape;1924;p223"/>
          <p:cNvSpPr txBox="1"/>
          <p:nvPr/>
        </p:nvSpPr>
        <p:spPr>
          <a:xfrm>
            <a:off x="539552" y="1628800"/>
            <a:ext cx="8147248" cy="49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isabs(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isfile(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isdir(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join( path1 [, path2 [, …]]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normcase(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normpath(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split(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splitdrive( path 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splitext( path )</a:t>
            </a:r>
            <a:endParaRPr/>
          </a:p>
          <a:p>
            <a:pPr marL="800100" marR="0" lvl="1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5" name="Google Shape;1925;p2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223</a:t>
            </a:fld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24"/>
          <p:cNvSpPr txBox="1">
            <a:spLocks noGrp="1"/>
          </p:cNvSpPr>
          <p:nvPr>
            <p:ph type="title"/>
          </p:nvPr>
        </p:nvSpPr>
        <p:spPr>
          <a:xfrm>
            <a:off x="611560" y="274638"/>
            <a:ext cx="807524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glob</a:t>
            </a:r>
            <a:endParaRPr/>
          </a:p>
        </p:txBody>
      </p:sp>
      <p:sp>
        <p:nvSpPr>
          <p:cNvPr id="1932" name="Google Shape;1932;p224"/>
          <p:cNvSpPr txBox="1"/>
          <p:nvPr/>
        </p:nvSpPr>
        <p:spPr>
          <a:xfrm>
            <a:off x="611560" y="1700808"/>
            <a:ext cx="8075240" cy="4871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윈도우의 dir 명령어나 리눅스의 ls 명령어와 비슷한 기능을 제공하는 모듈입니다.</a:t>
            </a:r>
            <a:endParaRPr/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3" name="Google Shape;1933;p224"/>
          <p:cNvSpPr/>
          <p:nvPr/>
        </p:nvSpPr>
        <p:spPr>
          <a:xfrm>
            <a:off x="2928938" y="2571750"/>
            <a:ext cx="4572000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import glob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glob.glob('canon?.*')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['canon2.mp3‘, ‘canon9.txt’]</a:t>
            </a:r>
            <a:endParaRPr/>
          </a:p>
        </p:txBody>
      </p:sp>
      <p:sp>
        <p:nvSpPr>
          <p:cNvPr id="1934" name="Google Shape;1934;p2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224</a:t>
            </a:fld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225"/>
          <p:cNvSpPr txBox="1">
            <a:spLocks noGrp="1"/>
          </p:cNvSpPr>
          <p:nvPr>
            <p:ph type="ctrTitle"/>
          </p:nvPr>
        </p:nvSpPr>
        <p:spPr>
          <a:xfrm>
            <a:off x="685800" y="155416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데이터베이스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1" name="Google Shape;1941;p225"/>
          <p:cNvSpPr txBox="1">
            <a:spLocks noGrp="1"/>
          </p:cNvSpPr>
          <p:nvPr>
            <p:ph type="subTitle" idx="1"/>
          </p:nvPr>
        </p:nvSpPr>
        <p:spPr>
          <a:xfrm>
            <a:off x="1371600" y="321468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2" name="Google Shape;1942;p2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225</a:t>
            </a:fld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226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SQLite3</a:t>
            </a:r>
            <a:endParaRPr/>
          </a:p>
        </p:txBody>
      </p:sp>
      <p:sp>
        <p:nvSpPr>
          <p:cNvPr id="1949" name="Google Shape;1949;p226"/>
          <p:cNvSpPr txBox="1">
            <a:spLocks noGrp="1"/>
          </p:cNvSpPr>
          <p:nvPr>
            <p:ph type="body" idx="1"/>
          </p:nvPr>
        </p:nvSpPr>
        <p:spPr>
          <a:xfrm>
            <a:off x="457200" y="1772816"/>
            <a:ext cx="8229600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SQLite3는 디스크 기반의 가벼운 데이터베이스 라이브러리이며, python에서는 기본적으로 제공되고 있습니다.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가볍고 별도의 서버를 필요로 하지 않기 때문에 노키아의 maemo나 구글의 안드로이드, 애플의 아이폰에서도 널리 사용되고 있습니다.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0" name="Google Shape;1950;p2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226</a:t>
            </a:fld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227"/>
          <p:cNvSpPr txBox="1"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데이터베이스 연결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7" name="Google Shape;1957;p227"/>
          <p:cNvSpPr txBox="1">
            <a:spLocks noGrp="1"/>
          </p:cNvSpPr>
          <p:nvPr>
            <p:ph type="body" idx="1"/>
          </p:nvPr>
        </p:nvSpPr>
        <p:spPr>
          <a:xfrm>
            <a:off x="457200" y="1628800"/>
            <a:ext cx="8229600" cy="501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데이터베이스를 사용하려면 실제 저장된 파일과 연결해야 합니다. 아래의 예제코드는 test.db파일과 연결된 connection 객체를 생성하는 예제입니다.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db파일이 없는 경우, 해당 파일이 생성하게 되며, 파일이 이미 존재하는 경우에는 그 db파일을 그대로 사용합니다.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8" name="Google Shape;1958;p227"/>
          <p:cNvSpPr/>
          <p:nvPr/>
        </p:nvSpPr>
        <p:spPr>
          <a:xfrm>
            <a:off x="1043608" y="3573016"/>
            <a:ext cx="4572000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import sqlite3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con = sqlite3.connect("test.db")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9" name="Google Shape;1959;p2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227</a:t>
            </a:fld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228"/>
          <p:cNvSpPr txBox="1"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SQL문 수행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6" name="Google Shape;1966;p228"/>
          <p:cNvSpPr txBox="1">
            <a:spLocks noGrp="1"/>
          </p:cNvSpPr>
          <p:nvPr>
            <p:ph type="body" idx="1"/>
          </p:nvPr>
        </p:nvSpPr>
        <p:spPr>
          <a:xfrm>
            <a:off x="457200" y="1772816"/>
            <a:ext cx="8229600" cy="487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Connection을 생성했으니, SQL문을 수행하는 법을 알아보도록 하겠습니다.  아래 예제를 보면 커서 객체를 생성한 후, 원하는 SQL문을 수행하는 것을 볼 수 있습니다.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7" name="Google Shape;1967;p228"/>
          <p:cNvSpPr/>
          <p:nvPr/>
        </p:nvSpPr>
        <p:spPr>
          <a:xfrm>
            <a:off x="611560" y="3140968"/>
            <a:ext cx="8286750" cy="1754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import sqlite3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con = sqlite3.connect(":memory:")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cur = con.cursor()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cur.execute("CREATE TABLE PhoneBook(Name text, PhoneNum text);")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cur.execute("INSERT INTO PhoneBook VALUES('Derick', '010-1234-5678');")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8" name="Google Shape;1968;p2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228</a:t>
            </a:fld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229"/>
          <p:cNvSpPr txBox="1"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레코드 조회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5" name="Google Shape;1975;p229"/>
          <p:cNvSpPr txBox="1">
            <a:spLocks noGrp="1"/>
          </p:cNvSpPr>
          <p:nvPr>
            <p:ph type="body" idx="1"/>
          </p:nvPr>
        </p:nvSpPr>
        <p:spPr>
          <a:xfrm>
            <a:off x="395536" y="1700808"/>
            <a:ext cx="8291264" cy="494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이번에는 입력된 데이터를 가져오는 방법에 대해서 알아보겠습니다. Exexcute 메소드를 이용하여 SELECT 문을 수행하면, 커서 객체를 이터레이터처럼 이용해 결과를 가져올 수 있습니다.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6" name="Google Shape;1976;p229"/>
          <p:cNvSpPr/>
          <p:nvPr/>
        </p:nvSpPr>
        <p:spPr>
          <a:xfrm>
            <a:off x="827584" y="2924944"/>
            <a:ext cx="7429500" cy="2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cur.execute("SELECT * FROM PhoneBook;")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for row in cur: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print(row)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('Derick', '010-1234-5678')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('SangJung', '010-5670-2343')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('Tom', '010-543-5432')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('DSP', '010-123-1234')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7" name="Google Shape;1977;p2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229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이클립스와</a:t>
            </a:r>
            <a:r>
              <a:rPr lang="en-US"/>
              <a:t> </a:t>
            </a:r>
            <a:r>
              <a:rPr lang="en-US">
                <a:latin typeface="Gulim"/>
                <a:ea typeface="Gulim"/>
                <a:cs typeface="Gulim"/>
                <a:sym typeface="Gulim"/>
              </a:rPr>
              <a:t>파이썬</a:t>
            </a:r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latin typeface="Gulim"/>
                <a:ea typeface="Gulim"/>
                <a:cs typeface="Gulim"/>
                <a:sym typeface="Gulim"/>
              </a:rPr>
              <a:t>그림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pic>
        <p:nvPicPr>
          <p:cNvPr id="260" name="Google Shape;260;p23" descr="플러그인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2247900"/>
            <a:ext cx="6096000" cy="27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230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레코드 조회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4" name="Google Shape;1984;p230"/>
          <p:cNvSpPr txBox="1">
            <a:spLocks noGrp="1"/>
          </p:cNvSpPr>
          <p:nvPr>
            <p:ph type="body" idx="1"/>
          </p:nvPr>
        </p:nvSpPr>
        <p:spPr>
          <a:xfrm>
            <a:off x="457200" y="1700808"/>
            <a:ext cx="8229600" cy="494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또한 fetchone은 조회된 결과집합으로부터 하나의 row 객체를 가져오며, fetchmany는 여러 개의 결과를, fetchall은 모든 결과를 가져 옵니다.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아래 예제를 보시면, fetch에 대한 동작 방식을 이해할 수 있을 것입니다.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5" name="Google Shape;1985;p230"/>
          <p:cNvSpPr/>
          <p:nvPr/>
        </p:nvSpPr>
        <p:spPr>
          <a:xfrm>
            <a:off x="971600" y="3645024"/>
            <a:ext cx="7358063" cy="147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cur.execute("SELECT * FROM PhoneBook;")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cur.fetchone()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('Derick', '010-1234-5678')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cur.fetchmany(2)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[('Sangjung', '010-5670-2343'), ('Tom', '010-543-5432')]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6" name="Google Shape;1986;p2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230</a:t>
            </a:fld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231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트랜잭션 처리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3" name="Google Shape;1993;p231"/>
          <p:cNvSpPr txBox="1">
            <a:spLocks noGrp="1"/>
          </p:cNvSpPr>
          <p:nvPr>
            <p:ph type="body" idx="1"/>
          </p:nvPr>
        </p:nvSpPr>
        <p:spPr>
          <a:xfrm>
            <a:off x="467544" y="1700808"/>
            <a:ext cx="8229600" cy="421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앞의 예제를 수행하고 나면 사실 db파일에는 아무런 결과가 저장되어 있지 않습니다. 바로 commit을 하지 않았기 때문인데요.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다음과 같이, commit을 하게되면 다음에 수행할 경우 기존 결과가 db파일에 저장되어 있는 것을 확인 할 수 있습니다.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4" name="Google Shape;1994;p231"/>
          <p:cNvSpPr/>
          <p:nvPr/>
        </p:nvSpPr>
        <p:spPr>
          <a:xfrm>
            <a:off x="251521" y="3789040"/>
            <a:ext cx="4320480" cy="209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import sqlite3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con = sqlite3.connect("./commit.db")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cur = con.cursor()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cur.execute("CREATE TABLE PhoneBook(Name text, PhoneNum text);")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 cur.execute("INSERT INTO PhoneBook VALUES('Derick', '010-1234-5678');")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06 con.commit()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5" name="Google Shape;1995;p231"/>
          <p:cNvSpPr/>
          <p:nvPr/>
        </p:nvSpPr>
        <p:spPr>
          <a:xfrm>
            <a:off x="4860032" y="3717032"/>
            <a:ext cx="4071938" cy="157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import sqlite3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con = sqlite3.connect("./commit.db")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cur = con.cursor()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cur.execute("SELECT * FROM PhoneBook;")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05 print(cur.fetchall())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6" name="Google Shape;1996;p231"/>
          <p:cNvSpPr/>
          <p:nvPr/>
        </p:nvSpPr>
        <p:spPr>
          <a:xfrm>
            <a:off x="4932040" y="5661248"/>
            <a:ext cx="2676525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2060"/>
                </a:solidFill>
                <a:latin typeface="Malgun Gothic"/>
                <a:ea typeface="Malgun Gothic"/>
                <a:cs typeface="Malgun Gothic"/>
                <a:sym typeface="Malgun Gothic"/>
              </a:rPr>
              <a:t>[('Derick', '010-1234-5678')]</a:t>
            </a:r>
            <a:endParaRPr sz="1600">
              <a:solidFill>
                <a:srgbClr val="00206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7" name="Google Shape;1997;p231"/>
          <p:cNvSpPr txBox="1"/>
          <p:nvPr/>
        </p:nvSpPr>
        <p:spPr>
          <a:xfrm>
            <a:off x="395536" y="3284984"/>
            <a:ext cx="903287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[예제1]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8" name="Google Shape;1998;p231"/>
          <p:cNvSpPr txBox="1"/>
          <p:nvPr/>
        </p:nvSpPr>
        <p:spPr>
          <a:xfrm>
            <a:off x="4860032" y="3284984"/>
            <a:ext cx="90328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[예제2]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9" name="Google Shape;1999;p231"/>
          <p:cNvSpPr txBox="1"/>
          <p:nvPr/>
        </p:nvSpPr>
        <p:spPr>
          <a:xfrm>
            <a:off x="4932040" y="5229200"/>
            <a:ext cx="1890713" cy="36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[예제2 실행결과]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0" name="Google Shape;2000;p2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231</a:t>
            </a:fld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232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자료형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7" name="Google Shape;2007;p232"/>
          <p:cNvSpPr txBox="1">
            <a:spLocks noGrp="1"/>
          </p:cNvSpPr>
          <p:nvPr>
            <p:ph type="body" idx="1"/>
          </p:nvPr>
        </p:nvSpPr>
        <p:spPr>
          <a:xfrm>
            <a:off x="467544" y="1700808"/>
            <a:ext cx="8229600" cy="421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SQLite3에는 NULL, INTEGER, REAL, TEXT, BLOB의 5가지 자료형이 제공됩니다. 그에 해당하는 파이썬의 자료형은 아래 표와 같습니다.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해당 자료형들끼리는 특별한 자료변환이 필요 없이 혼용 가능합니다.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008" name="Google Shape;2008;p232"/>
          <p:cNvGraphicFramePr/>
          <p:nvPr/>
        </p:nvGraphicFramePr>
        <p:xfrm>
          <a:off x="1476375" y="3989388"/>
          <a:ext cx="6096000" cy="2228850"/>
        </p:xfrm>
        <a:graphic>
          <a:graphicData uri="http://schemas.openxmlformats.org/drawingml/2006/table">
            <a:tbl>
              <a:tblPr>
                <a:noFill/>
                <a:tableStyleId>{A5F900BD-715B-44EE-9551-B7A7B488A211}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SQLite3 자료형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Python 자료형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None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INTEGER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REAL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float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str, bytes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BLOB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buffer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09" name="Google Shape;2009;p2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232</a:t>
            </a:fld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233"/>
          <p:cNvSpPr txBox="1">
            <a:spLocks noGrp="1"/>
          </p:cNvSpPr>
          <p:nvPr>
            <p:ph type="ctrTitle"/>
          </p:nvPr>
        </p:nvSpPr>
        <p:spPr>
          <a:xfrm>
            <a:off x="685800" y="155416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운영체제 관련 모듈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6" name="Google Shape;2016;p233"/>
          <p:cNvSpPr txBox="1">
            <a:spLocks noGrp="1"/>
          </p:cNvSpPr>
          <p:nvPr>
            <p:ph type="subTitle" idx="1"/>
          </p:nvPr>
        </p:nvSpPr>
        <p:spPr>
          <a:xfrm>
            <a:off x="1371600" y="321468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7" name="Google Shape;2017;p2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233</a:t>
            </a:fld>
            <a:endParaRPr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234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os</a:t>
            </a:r>
            <a:endParaRPr/>
          </a:p>
        </p:txBody>
      </p:sp>
      <p:sp>
        <p:nvSpPr>
          <p:cNvPr id="2024" name="Google Shape;2024;p234"/>
          <p:cNvSpPr txBox="1">
            <a:spLocks noGrp="1"/>
          </p:cNvSpPr>
          <p:nvPr>
            <p:ph type="body" idx="1"/>
          </p:nvPr>
        </p:nvSpPr>
        <p:spPr>
          <a:xfrm>
            <a:off x="457200" y="1700808"/>
            <a:ext cx="8229600" cy="494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1800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이번에는 os 모듈에서 제공하는 함수들을 알아보겠습니다.</a:t>
            </a:r>
            <a:endParaRPr/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getcwd, chdir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access</a:t>
            </a:r>
            <a:endParaRPr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listdir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mkdir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makedirs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remove, unlink</a:t>
            </a:r>
            <a:endParaRPr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rmdir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removedirs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rename</a:t>
            </a:r>
            <a:endParaRPr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renames</a:t>
            </a:r>
            <a:endParaRPr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stat</a:t>
            </a:r>
            <a:endParaRPr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utime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walk</a:t>
            </a:r>
            <a:endParaRPr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5" name="Google Shape;2025;p2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234</a:t>
            </a:fld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235"/>
          <p:cNvSpPr txBox="1">
            <a:spLocks noGrp="1"/>
          </p:cNvSpPr>
          <p:nvPr>
            <p:ph type="title"/>
          </p:nvPr>
        </p:nvSpPr>
        <p:spPr>
          <a:xfrm>
            <a:off x="457200" y="746125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os</a:t>
            </a:r>
            <a:endParaRPr/>
          </a:p>
        </p:txBody>
      </p:sp>
      <p:sp>
        <p:nvSpPr>
          <p:cNvPr id="2032" name="Google Shape;2032;p235"/>
          <p:cNvSpPr txBox="1">
            <a:spLocks noGrp="1"/>
          </p:cNvSpPr>
          <p:nvPr>
            <p:ph type="body" idx="1"/>
          </p:nvPr>
        </p:nvSpPr>
        <p:spPr>
          <a:xfrm>
            <a:off x="457200" y="2432050"/>
            <a:ext cx="8229600" cy="421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umask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pipe</a:t>
            </a:r>
            <a:endParaRPr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fdopen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popen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getpid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getenv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putenv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strerror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system</a:t>
            </a:r>
            <a:endParaRPr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startfile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Char char="–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execl, execv</a:t>
            </a: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968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3" name="Google Shape;2033;p2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235</a:t>
            </a:fld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236"/>
          <p:cNvSpPr txBox="1">
            <a:spLocks noGrp="1"/>
          </p:cNvSpPr>
          <p:nvPr>
            <p:ph type="title"/>
          </p:nvPr>
        </p:nvSpPr>
        <p:spPr>
          <a:xfrm>
            <a:off x="467544" y="404664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sys</a:t>
            </a:r>
            <a:endParaRPr/>
          </a:p>
        </p:txBody>
      </p:sp>
      <p:sp>
        <p:nvSpPr>
          <p:cNvPr id="2040" name="Google Shape;2040;p236"/>
          <p:cNvSpPr txBox="1">
            <a:spLocks noGrp="1"/>
          </p:cNvSpPr>
          <p:nvPr>
            <p:ph type="body" idx="1"/>
          </p:nvPr>
        </p:nvSpPr>
        <p:spPr>
          <a:xfrm>
            <a:off x="467544" y="1772816"/>
            <a:ext cx="8229600" cy="4211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Sys 모듈은 파이썬 인터프리터와 관련된 정보와 기능을 제공합니다.</a:t>
            </a:r>
            <a:endParaRPr/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–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argv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–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exc_info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–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prefix</a:t>
            </a:r>
            <a:endParaRPr/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–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exit</a:t>
            </a:r>
            <a:endParaRPr/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–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getrefcount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–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getwindowversion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–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modules</a:t>
            </a:r>
            <a:endParaRPr/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–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path</a:t>
            </a:r>
            <a:endParaRPr/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–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copyright, version</a:t>
            </a:r>
            <a:endParaRPr/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–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getdefaultencoding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–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stdin, stdout, stderr</a:t>
            </a: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1" name="Google Shape;2041;p2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236</a:t>
            </a:fld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3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데이터베이스 연동하기</a:t>
            </a:r>
            <a:endParaRPr/>
          </a:p>
        </p:txBody>
      </p:sp>
      <p:sp>
        <p:nvSpPr>
          <p:cNvPr id="2047" name="Google Shape;2047;p23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2048" name="Google Shape;2048;p2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237</a:t>
            </a:fld>
            <a:endParaRPr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3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MySQL</a:t>
            </a:r>
            <a:endParaRPr/>
          </a:p>
        </p:txBody>
      </p:sp>
      <p:sp>
        <p:nvSpPr>
          <p:cNvPr id="2054" name="Google Shape;2054;p23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2055" name="Google Shape;2055;p2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238</a:t>
            </a:fld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2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MySql 설치하기</a:t>
            </a:r>
            <a:endParaRPr/>
          </a:p>
        </p:txBody>
      </p:sp>
      <p:sp>
        <p:nvSpPr>
          <p:cNvPr id="2061" name="Google Shape;2061;p23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https://downloads.mariadb.com/MariaDB/mariadb-10.0/winx64-packages/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062" name="Google Shape;2062;p2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239</a:t>
            </a:fld>
            <a:endParaRPr/>
          </a:p>
        </p:txBody>
      </p:sp>
      <p:pic>
        <p:nvPicPr>
          <p:cNvPr id="2063" name="Google Shape;2063;p2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3975" y="2348880"/>
            <a:ext cx="6496050" cy="3066082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239"/>
          <p:cNvSpPr/>
          <p:nvPr/>
        </p:nvSpPr>
        <p:spPr>
          <a:xfrm>
            <a:off x="1475656" y="4005064"/>
            <a:ext cx="3312368" cy="144016"/>
          </a:xfrm>
          <a:prstGeom prst="rect">
            <a:avLst/>
          </a:prstGeom>
          <a:noFill/>
          <a:ln w="127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이클립스 Market Place</a:t>
            </a:r>
            <a:endParaRPr/>
          </a:p>
        </p:txBody>
      </p:sp>
      <p:sp>
        <p:nvSpPr>
          <p:cNvPr id="267" name="Google Shape;267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68" name="Google Shape;268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1628800"/>
            <a:ext cx="7920880" cy="432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2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MySql 설치</a:t>
            </a:r>
            <a:endParaRPr/>
          </a:p>
        </p:txBody>
      </p:sp>
      <p:sp>
        <p:nvSpPr>
          <p:cNvPr id="2070" name="Google Shape;2070;p24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maridb 실행방법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c:\maridb에 압축을 푼다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cmd 창을 관리자권한으로 실행시킨다.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cd /mariadb/bin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mysql_install_db --datadir=C:\mariadb\data --service=mariaDBZip --port=3306 --password=1234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071" name="Google Shape;2071;p2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240</a:t>
            </a:fld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2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서비스 시작하기</a:t>
            </a:r>
            <a:endParaRPr/>
          </a:p>
        </p:txBody>
      </p:sp>
      <p:pic>
        <p:nvPicPr>
          <p:cNvPr id="2077" name="Google Shape;2077;p2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71600" y="1443818"/>
            <a:ext cx="5364691" cy="47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2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241</a:t>
            </a:fld>
            <a:endParaRPr/>
          </a:p>
        </p:txBody>
      </p:sp>
      <p:sp>
        <p:nvSpPr>
          <p:cNvPr id="2079" name="Google Shape;2079;p241"/>
          <p:cNvSpPr/>
          <p:nvPr/>
        </p:nvSpPr>
        <p:spPr>
          <a:xfrm>
            <a:off x="629609" y="3046735"/>
            <a:ext cx="6048672" cy="365125"/>
          </a:xfrm>
          <a:prstGeom prst="rect">
            <a:avLst/>
          </a:prstGeom>
          <a:noFill/>
          <a:ln w="25400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0" name="Google Shape;2080;p241"/>
          <p:cNvSpPr/>
          <p:nvPr/>
        </p:nvSpPr>
        <p:spPr>
          <a:xfrm>
            <a:off x="6876256" y="1915383"/>
            <a:ext cx="1567540" cy="922114"/>
          </a:xfrm>
          <a:prstGeom prst="wedgeRectCallout">
            <a:avLst>
              <a:gd name="adj1" fmla="val -59747"/>
              <a:gd name="adj2" fmla="val 84536"/>
            </a:avLst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오른쪽 버튼 눌러서 가동을 눌러주자</a:t>
            </a:r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2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MySQL과 연동하기</a:t>
            </a:r>
            <a:endParaRPr/>
          </a:p>
        </p:txBody>
      </p:sp>
      <p:sp>
        <p:nvSpPr>
          <p:cNvPr id="2086" name="Google Shape;2086;p24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mysql -u root -p --port=3306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패스워드 : 1234  </a:t>
            </a:r>
            <a:endParaRPr/>
          </a:p>
        </p:txBody>
      </p:sp>
      <p:sp>
        <p:nvSpPr>
          <p:cNvPr id="2087" name="Google Shape;2087;p2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242</a:t>
            </a:fld>
            <a:endParaRPr/>
          </a:p>
        </p:txBody>
      </p:sp>
      <p:pic>
        <p:nvPicPr>
          <p:cNvPr id="2088" name="Google Shape;2088;p2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230" y="2492896"/>
            <a:ext cx="751521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2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디비 시작하기</a:t>
            </a:r>
            <a:endParaRPr/>
          </a:p>
        </p:txBody>
      </p:sp>
      <p:sp>
        <p:nvSpPr>
          <p:cNvPr id="2094" name="Google Shape;2094;p243"/>
          <p:cNvSpPr txBox="1">
            <a:spLocks noGrp="1"/>
          </p:cNvSpPr>
          <p:nvPr>
            <p:ph type="body" idx="1"/>
          </p:nvPr>
        </p:nvSpPr>
        <p:spPr>
          <a:xfrm>
            <a:off x="457200" y="1383843"/>
            <a:ext cx="8229600" cy="4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디비연결하기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mysql -u root -p --port=5306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Enter your password :1234</a:t>
            </a:r>
            <a:endParaRPr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디비 생성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CREATE DATABASE mydb default CHARACTER SET UTF8;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SHOW DATABAS # &gt; #은 mysql에서 주석 입니다.</a:t>
            </a:r>
            <a:endParaRPr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계정만들기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GRANT ALL PRIVILEGES ON mydb.* TO user01@localhost IDENTIFIED BY '1234';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EXIT; </a:t>
            </a:r>
            <a:endParaRPr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새로운 계정으로 시작하기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mysql -u user01 -p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use mydb</a:t>
            </a:r>
            <a:endParaRPr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095" name="Google Shape;2095;p2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243</a:t>
            </a:fld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2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HeidiSql</a:t>
            </a:r>
            <a:endParaRPr/>
          </a:p>
        </p:txBody>
      </p:sp>
      <p:sp>
        <p:nvSpPr>
          <p:cNvPr id="2101" name="Google Shape;2101;p24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https://www.heidisql.com/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102" name="Google Shape;2102;p2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244</a:t>
            </a:fld>
            <a:endParaRPr/>
          </a:p>
        </p:txBody>
      </p:sp>
      <p:pic>
        <p:nvPicPr>
          <p:cNvPr id="2103" name="Google Shape;2103;p2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568" y="2072604"/>
            <a:ext cx="7776864" cy="4053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2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HeidiSql </a:t>
            </a:r>
            <a:endParaRPr/>
          </a:p>
        </p:txBody>
      </p:sp>
      <p:pic>
        <p:nvPicPr>
          <p:cNvPr id="2109" name="Google Shape;2109;p24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1433" y="1341438"/>
            <a:ext cx="7481133" cy="47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2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245</a:t>
            </a:fld>
            <a:endParaRPr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2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 dirty="0"/>
              <a:t>guestbook table </a:t>
            </a:r>
            <a:r>
              <a:rPr lang="en-US" dirty="0" err="1"/>
              <a:t>작성</a:t>
            </a:r>
            <a:endParaRPr dirty="0"/>
          </a:p>
        </p:txBody>
      </p:sp>
      <p:sp>
        <p:nvSpPr>
          <p:cNvPr id="2116" name="Google Shape;2116;p24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CREATE TABLE guestbook (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id INT(11) NOT NULL AUTO_INCREMENT,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title VARCHAR(300) NULL DEFAULT NULL,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contents LONGTEXT NULL DEFAULT NULL,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writer VARCHAR(50) NULL DEFAULT NULL,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</a:t>
            </a:r>
            <a:r>
              <a:rPr lang="en-US" dirty="0" err="1"/>
              <a:t>wdate</a:t>
            </a:r>
            <a:r>
              <a:rPr lang="en-US" dirty="0"/>
              <a:t> DATE NULL DEFAULT NULL,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PRIMARY KEY (id)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);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2117" name="Google Shape;2117;p2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246</a:t>
            </a:fld>
            <a:endParaRPr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2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데이터추가</a:t>
            </a:r>
            <a:endParaRPr/>
          </a:p>
        </p:txBody>
      </p:sp>
      <p:sp>
        <p:nvSpPr>
          <p:cNvPr id="2123" name="Google Shape;2123;p24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insert into guestbook(title, contents, writer, </a:t>
            </a:r>
            <a:r>
              <a:rPr lang="en-US" dirty="0" err="1"/>
              <a:t>wdate</a:t>
            </a:r>
            <a:r>
              <a:rPr lang="en-US" dirty="0"/>
              <a:t>) values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('제목1', '내용1', '홍길동1', now());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insert into guestbook(title, contents, writer, </a:t>
            </a:r>
            <a:r>
              <a:rPr lang="en-US" dirty="0" err="1"/>
              <a:t>wdate</a:t>
            </a:r>
            <a:r>
              <a:rPr lang="en-US" dirty="0"/>
              <a:t>) values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('제목2', '내용2', '홍길동2', now());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insert into guestbook(title, contents, writer, </a:t>
            </a:r>
            <a:r>
              <a:rPr lang="en-US" dirty="0" err="1"/>
              <a:t>wdate</a:t>
            </a:r>
            <a:r>
              <a:rPr lang="en-US" dirty="0"/>
              <a:t>) values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('제목3', '내용3', '홍길동3', now());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insert into guestbook(title, contents, writer, </a:t>
            </a:r>
            <a:r>
              <a:rPr lang="en-US" dirty="0" err="1"/>
              <a:t>wdate</a:t>
            </a:r>
            <a:r>
              <a:rPr lang="en-US" dirty="0"/>
              <a:t>) values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('제목4', '내용4', '홍길동4', now());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insert into guestbook(title, contents, writer, </a:t>
            </a:r>
            <a:r>
              <a:rPr lang="en-US" dirty="0" err="1"/>
              <a:t>wdate</a:t>
            </a:r>
            <a:r>
              <a:rPr lang="en-US" dirty="0"/>
              <a:t>) values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('제목5', '내용5', '홍길동5', now());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select * from guestbook;</a:t>
            </a:r>
            <a:endParaRPr dirty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2124" name="Google Shape;2124;p2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247</a:t>
            </a:fld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2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mysql연동</a:t>
            </a:r>
            <a:endParaRPr/>
          </a:p>
        </p:txBody>
      </p:sp>
      <p:sp>
        <p:nvSpPr>
          <p:cNvPr id="2130" name="Google Shape;2130;p24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import pymysql</a:t>
            </a: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conn = pymysql.connect(host = 'localhost', user = 'user01', password = '1234' ,db = 'mydb', port=5306)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curs = conn.cursor()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sql = "SELECT * FROM guestbook" # 실행 할 쿼리문 입력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curs.execute(sql) # 쿼리문 실행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rows = curs.fetchall() # 데이터 패치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for row in rows :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print(row)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conn.close()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131" name="Google Shape;2131;p2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248</a:t>
            </a:fld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2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mysql연동</a:t>
            </a:r>
            <a:endParaRPr/>
          </a:p>
        </p:txBody>
      </p:sp>
      <p:sp>
        <p:nvSpPr>
          <p:cNvPr id="2137" name="Google Shape;2137;p24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sql = """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insert into guestbook(title, contents, writer, wdate)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values (%s, %s, %s, now())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"""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curs.execute(sql, ('제목입니다.', '내용입니다.', '작성자'))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curs.execute(sql, ('제목입니다.', '내용입니다.', '작성자'))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sql = """update guestbook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set title = '제목을 수정합니다.'</a:t>
            </a: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where id=1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"""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curs.execute(sql)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sql = "delete from guestbook where id=%s"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curs.execute(sql, 6)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endParaRPr/>
          </a:p>
        </p:txBody>
      </p:sp>
      <p:sp>
        <p:nvSpPr>
          <p:cNvPr id="2138" name="Google Shape;2138;p2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249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이클립스 Market Place</a:t>
            </a:r>
            <a:endParaRPr/>
          </a:p>
        </p:txBody>
      </p:sp>
      <p:pic>
        <p:nvPicPr>
          <p:cNvPr id="274" name="Google Shape;274;p25" descr="캡처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47664" y="1340768"/>
            <a:ext cx="6192688" cy="489654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76" name="Google Shape;276;p25"/>
          <p:cNvSpPr/>
          <p:nvPr/>
        </p:nvSpPr>
        <p:spPr>
          <a:xfrm>
            <a:off x="1475656" y="1988840"/>
            <a:ext cx="2088232" cy="504056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25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MongoDB</a:t>
            </a:r>
            <a:endParaRPr/>
          </a:p>
        </p:txBody>
      </p:sp>
      <p:sp>
        <p:nvSpPr>
          <p:cNvPr id="2144" name="Google Shape;2144;p25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2145" name="Google Shape;2145;p2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250</a:t>
            </a:fld>
            <a:endParaRPr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2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MongoDB 설치하기</a:t>
            </a:r>
            <a:endParaRPr/>
          </a:p>
        </p:txBody>
      </p:sp>
      <p:sp>
        <p:nvSpPr>
          <p:cNvPr id="2151" name="Google Shape;2151;p25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몽고디비 다운로드및 설치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https://www.mongodb.com/download-center?jmp=nav#community</a:t>
            </a:r>
            <a:endParaRPr sz="180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설치후 사용하기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사용방법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환경변수 path 에 다음 경로 추가하기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C:\Program Files\MongoDB\Server\4.0\bin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152" name="Google Shape;2152;p2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251</a:t>
            </a:fld>
            <a:endParaRPr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2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MongoDB 사용하기</a:t>
            </a:r>
            <a:endParaRPr/>
          </a:p>
        </p:txBody>
      </p:sp>
      <p:sp>
        <p:nvSpPr>
          <p:cNvPr id="2158" name="Google Shape;2158;p25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몽고디비 서버 작동하기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mongod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데이터 들어갈 경로 없다고 함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경로 만들기  c:/data/db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데이터베이스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c:/data/db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몽고디비 서버 작동하기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mongod</a:t>
            </a:r>
            <a:endParaRPr/>
          </a:p>
        </p:txBody>
      </p:sp>
      <p:sp>
        <p:nvSpPr>
          <p:cNvPr id="2159" name="Google Shape;2159;p2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252</a:t>
            </a:fld>
            <a:endParaRPr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25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MongoDB 사용하기</a:t>
            </a:r>
            <a:endParaRPr/>
          </a:p>
        </p:txBody>
      </p:sp>
      <p:sp>
        <p:nvSpPr>
          <p:cNvPr id="2165" name="Google Shape;2165;p25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서버와 통신하기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mongo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명령어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&gt;db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test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디비를 모두 보여줘라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&gt;show dbs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admin   0.000GB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config  0.000GB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local   0.000GB</a:t>
            </a:r>
            <a:endParaRPr/>
          </a:p>
        </p:txBody>
      </p:sp>
      <p:sp>
        <p:nvSpPr>
          <p:cNvPr id="2166" name="Google Shape;2166;p2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253</a:t>
            </a:fld>
            <a:endParaRPr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2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MongoDB 사용하기</a:t>
            </a:r>
            <a:endParaRPr/>
          </a:p>
        </p:txBody>
      </p:sp>
      <p:sp>
        <p:nvSpPr>
          <p:cNvPr id="2172" name="Google Shape;2172;p254"/>
          <p:cNvSpPr txBox="1">
            <a:spLocks noGrp="1"/>
          </p:cNvSpPr>
          <p:nvPr>
            <p:ph type="body" idx="1"/>
          </p:nvPr>
        </p:nvSpPr>
        <p:spPr>
          <a:xfrm>
            <a:off x="476518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디비 사용 명령어 - 없으면 알아서 만들어준다 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&gt;use mydb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디비 삭제 명령어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&gt;db.dropDatabase()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MongoDB에서는 table도 record도 없다.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대신 비슷한 개념으로 각각 collection과 document가 존재한다.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RDBMS로 따지면 table과 record와 비슷한개념이다.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&gt; show collections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&gt; db.createCollection('person')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{ "ok" : 1 }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&gt; show collections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person</a:t>
            </a:r>
            <a:endParaRPr/>
          </a:p>
        </p:txBody>
      </p:sp>
      <p:sp>
        <p:nvSpPr>
          <p:cNvPr id="2173" name="Google Shape;2173;p2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254</a:t>
            </a:fld>
            <a:endParaRPr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25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MongoDB 사용하기</a:t>
            </a:r>
            <a:endParaRPr/>
          </a:p>
        </p:txBody>
      </p:sp>
      <p:sp>
        <p:nvSpPr>
          <p:cNvPr id="2179" name="Google Shape;2179;p25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데이터 추가하기 형식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db.&lt;컬렉션명&gt;.insert(&lt;json&gt;)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db.person.insert({'name':'홍길동', 'age':26, 'gender':'m'})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db.person.insert({'name':'장길산', 'age':62, 'gender':'m'})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db.person.insert({'name':'임꺽정', 'age':28, 'gender':'m'})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db.person.find()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180" name="Google Shape;2180;p2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255</a:t>
            </a:fld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2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MongoDB 사용하기</a:t>
            </a:r>
            <a:endParaRPr/>
          </a:p>
        </p:txBody>
      </p:sp>
      <p:sp>
        <p:nvSpPr>
          <p:cNvPr id="2186" name="Google Shape;2186;p25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db.createCollection("member"); 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db.member.insert({'member_id':'test1', 'password':'1234’,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'username':'홍길동', 'phone':'010-0000-0000'});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db.member.insert({'member_id':'test2', 'password':'1234’,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'username':'김길동', 'phone':'010-1111-1111'});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db.member.insert({'member_id':'test3', 'password':'1234’,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'username':'이길동', 'phone':'010-2222-2222'});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db.member.insert({'member_id':'test4', 'password':'1234’,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'username':'장길동', 'phone':'010-3333-3333'});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db.member.insert({'member_id':'test5', 'password':'1234’,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'username':'고길동', 'phone':'010-4444-4444'});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                                                                                                                                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db.member.find();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187" name="Google Shape;2187;p2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256</a:t>
            </a:fld>
            <a:endParaRP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2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MongoDB 사용하기</a:t>
            </a:r>
            <a:endParaRPr/>
          </a:p>
        </p:txBody>
      </p:sp>
      <p:sp>
        <p:nvSpPr>
          <p:cNvPr id="2193" name="Google Shape;2193;p25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데이터 검색하기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1.모든 데이터 출력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db.&lt;컬렉션명&gt;.find()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db.person.find()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2.조건 출력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db.&lt;컬렉션명&gt;.find(&lt;json&gt;)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db.person.find({'name':'홍길동'})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find내에 조건을 넣지 않는다면 현제 컬렉션 내의 모든 데이터를 보여준다.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만약 조건을 건다면 해당 조건에 일치하는 데이터만 보여준다.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만약 해당조건에 RDBMS처럼 LIKE(부분일치)로 데이터를 보고싶다면 정규표현식을 조건으로 사용하면된다. </a:t>
            </a:r>
            <a:endParaRPr/>
          </a:p>
        </p:txBody>
      </p:sp>
      <p:sp>
        <p:nvSpPr>
          <p:cNvPr id="2194" name="Google Shape;2194;p2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257</a:t>
            </a:fld>
            <a:endParaRPr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2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MongoDB 사용하기</a:t>
            </a:r>
            <a:endParaRPr/>
          </a:p>
        </p:txBody>
      </p:sp>
      <p:sp>
        <p:nvSpPr>
          <p:cNvPr id="2200" name="Google Shape;2200;p25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데이터수정하기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db.&lt;컬렉션명&gt;.update(&lt;json1&gt;,&lt;json2&gt;)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db.person.update({'name':'홍길동'}, {$set:{'age':40}})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db.person.find()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데이터 삭제하기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db.&lt;컬렉션명&gt;.remove(&lt;json&gt;)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db.person.remove({'name':'홍길동'})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db.person.find()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201" name="Google Shape;2201;p2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258</a:t>
            </a:fld>
            <a:endParaRPr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25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MongoDB 사용하기</a:t>
            </a:r>
            <a:endParaRPr/>
          </a:p>
        </p:txBody>
      </p:sp>
      <p:sp>
        <p:nvSpPr>
          <p:cNvPr id="2207" name="Google Shape;2207;p25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조건 부여하기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$eq	(equals) 주어진 값과 일치하는 값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$gt	(greater than) 주어진 값보다 큰 값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$gte	(greather than or equals) 주어진 값보다 크거나 같은 값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$lt	(less than) 주어진 값보다 작은 값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$lte	(less than or equals) 주어진 값보다 작거나 같은 값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$ne	(not equal) 주어진 값과 일치하지 않는 값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$in	주어진 배열 안에 속하는 값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$nin	주어빈 배열 안에 속하지 않는 값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db.person.find({age:{$gte:40, $lt:60}})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db.person.find({age:{$gte:40}})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db.person.find({name:{$in:["장", "임"]}})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208" name="Google Shape;2208;p2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259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Visual studio</a:t>
            </a:r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/>
              <a:t>Visual Studio Express 2013 Update 3 for Windows Desktop </a:t>
            </a:r>
            <a:r>
              <a:rPr lang="en-US" sz="2000" b="1">
                <a:latin typeface="Gulim"/>
                <a:ea typeface="Gulim"/>
                <a:cs typeface="Gulim"/>
                <a:sym typeface="Gulim"/>
              </a:rPr>
              <a:t>설치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먼저 아래의 사이트로 이동을 합니다.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http://www.visualstudio.com/downloads/download-visual-studio-vs#d-express-windows-desktop</a:t>
            </a:r>
            <a:endParaRPr sz="200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PTVS를 설치하기 위하여 해당 홈페이지로 이동을 합니다.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http://pytools.codeplex.com/</a:t>
            </a:r>
            <a:endParaRPr sz="200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참고 사이트 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https://wikidocs.net/1033</a:t>
            </a:r>
            <a:endParaRPr sz="2000"/>
          </a:p>
        </p:txBody>
      </p:sp>
      <p:sp>
        <p:nvSpPr>
          <p:cNvPr id="283" name="Google Shape;28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26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MongoDB 사용하기</a:t>
            </a:r>
            <a:endParaRPr/>
          </a:p>
        </p:txBody>
      </p:sp>
      <p:sp>
        <p:nvSpPr>
          <p:cNvPr id="2214" name="Google Shape;2214;p26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자동 시퀀스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db.customSequences.insert(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	{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_id: "hero",  // 시퀀스 이름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seq: 0         // 초기 값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}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215" name="Google Shape;2215;p2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260</a:t>
            </a:fld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2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MongoDB 사용하기</a:t>
            </a:r>
            <a:endParaRPr/>
          </a:p>
        </p:txBody>
      </p:sp>
      <p:sp>
        <p:nvSpPr>
          <p:cNvPr id="2221" name="Google Shape;2221;p26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db.system.js.save(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{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"_id" : "getNextSequence",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"value" : function(name) { </a:t>
            </a:r>
            <a:endParaRPr/>
          </a:p>
          <a:p>
            <a:pPr marL="457200" lvl="1" indent="0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  var ret = db.customSequences.findAndModify(</a:t>
            </a:r>
            <a:endParaRPr/>
          </a:p>
          <a:p>
            <a:pPr marL="914400" lvl="2" indent="0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{</a:t>
            </a:r>
            <a:endParaRPr/>
          </a:p>
          <a:p>
            <a:pPr marL="914400" lvl="2" indent="0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 	query: { _id:name},</a:t>
            </a:r>
            <a:endParaRPr/>
          </a:p>
          <a:p>
            <a:pPr marL="914400" lvl="2" indent="0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 	update: {$inc: { seq:1}},</a:t>
            </a:r>
            <a:endParaRPr/>
          </a:p>
          <a:p>
            <a:pPr marL="914400" lvl="2" indent="0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 	new: true</a:t>
            </a:r>
            <a:endParaRPr/>
          </a:p>
          <a:p>
            <a:pPr marL="914400" lvl="2" indent="0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});</a:t>
            </a:r>
            <a:endParaRPr/>
          </a:p>
          <a:p>
            <a:pPr marL="914400" lvl="2" indent="0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return ret.seq;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}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});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db.loadServerScripts()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getNextSequence("hero");</a:t>
            </a:r>
            <a:endParaRPr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222" name="Google Shape;2222;p2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261</a:t>
            </a:fld>
            <a:endParaRPr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2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몽고디비와 파이썬 연동하기</a:t>
            </a:r>
            <a:endParaRPr/>
          </a:p>
        </p:txBody>
      </p:sp>
      <p:sp>
        <p:nvSpPr>
          <p:cNvPr id="2228" name="Google Shape;2228;p26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로컬이 아닌 외부에서 mongodb에 접속하려면 계정을 만들어야 한다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use admin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db.createUser({user:'test', pwd:'1234',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          roles: [ "userAdminAnyDatabase",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            "dbAdminAnyDatabase",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            "readWriteAnyDatabase"]});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use mydb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db.createUser({ user: "test",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   pwd: "1234",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   roles: ["dbAdmin", "readWrite"]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})</a:t>
            </a:r>
            <a:endParaRPr/>
          </a:p>
        </p:txBody>
      </p:sp>
      <p:sp>
        <p:nvSpPr>
          <p:cNvPr id="2229" name="Google Shape;2229;p2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262</a:t>
            </a:fld>
            <a:endParaRPr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2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몽고디비와 파이썬 연동하기</a:t>
            </a:r>
            <a:endParaRPr/>
          </a:p>
        </p:txBody>
      </p:sp>
      <p:sp>
        <p:nvSpPr>
          <p:cNvPr id="2235" name="Google Shape;2235;p26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몽고디비 라이브러리 설치하기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pip install pymongo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import pymongo</a:t>
            </a: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from pymongo import MongoClient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# db 연동- 목록 가져오기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from pymongo import MongoClient</a:t>
            </a: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client = MongoClient("mongodb://test:1234@127.0.0.1:27017/")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db = client.mydb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rows = db.person.find()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for row in rows 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print(row)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236" name="Google Shape;2236;p2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263</a:t>
            </a:fld>
            <a:endParaRPr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2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몽고디비와 파이썬 연동하기</a:t>
            </a:r>
            <a:endParaRPr/>
          </a:p>
        </p:txBody>
      </p:sp>
      <p:sp>
        <p:nvSpPr>
          <p:cNvPr id="2242" name="Google Shape;2242;p26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import pymongo</a:t>
            </a:r>
            <a:endParaRPr b="1"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from pymongo import MongoClient 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# db 연동- 목록 가져오기 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from pymongo import MongoClient</a:t>
            </a:r>
            <a:endParaRPr b="1"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conn = MongoClient("mongodb://test:1234@127.0.0.1:27017/")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db = conn.mydb 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rows = db.person.find()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for row in rows :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 print(row)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# collection 생성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guestbook = db.guestbook # 새로운 컬랙션 생성하기 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#document 생성 : {'key':'value'}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guestbook.insert({'id':1, 'title':'제목1', 'contents':'내용1', 'writer':'홍길동', 'wdate':'2019-03-15', 'age':23}); 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guestbook.insert({'id':2, 'title':'제목2', 'contents':'내용2', 'writer':'임꺽정', 'wdate':'2019-03-16', 'age':33}); 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guestbook.insert({'id':3, 'title':'제목3', 'contents':'내용3', 'writer':'장길산', 'wdate':'2019-03-17', 'age':42}); 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guestbook.insert({'id':4, 'title':'제목4', 'contents':'내용4', 'writer':'홍경래', 'wdate':'2019-03-18', 'age':53}); 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guestbook.insert({'id':5, 'title':'제목5', 'contents':'내용5', 'writer':'장승업', 'wdate':'2019-04-12', 'age':34}); 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243" name="Google Shape;2243;p2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264</a:t>
            </a:fld>
            <a:endParaRPr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2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몽고디비와 파이썬 연동하기</a:t>
            </a:r>
            <a:endParaRPr/>
          </a:p>
        </p:txBody>
      </p:sp>
      <p:sp>
        <p:nvSpPr>
          <p:cNvPr id="2249" name="Google Shape;2249;p26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rows = db.guestbook.find()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for row in rows :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print(row)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/>
            </a:r>
            <a:br>
              <a:rPr lang="en-US" b="1"/>
            </a:br>
            <a:r>
              <a:rPr lang="en-US" b="1"/>
              <a:t>#문서 삭제 : db.collection.remove() -&gt; collect.remove()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guestbook.remove({'id' : '1'})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#전체삭제 : guestbook.remove({})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#문서 수정 : db.collection.update()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guestbook.update( {'id':2}, {'$set':{'title':'제목을 수정합니다'}}, True)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#조건, 수정할거, 똑같은거 모두 수정할건지 true/false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# 전체 문서 조회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rows = db.guestbook.find()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for row in rows :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print(row)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# 조건 검색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print('조건 검색')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result2 = guestbook.find({ 'age':{'$gte':30} }) #크거나 같다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for r in result2 :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 print(r)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#컬렉션 제거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guestbook.drop()</a:t>
            </a:r>
            <a:endParaRPr/>
          </a:p>
        </p:txBody>
      </p:sp>
      <p:sp>
        <p:nvSpPr>
          <p:cNvPr id="2250" name="Google Shape;2250;p2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265</a:t>
            </a:fld>
            <a:endParaRPr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26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몽고디비 autoincrement</a:t>
            </a:r>
            <a:endParaRPr/>
          </a:p>
        </p:txBody>
      </p:sp>
      <p:sp>
        <p:nvSpPr>
          <p:cNvPr id="2256" name="Google Shape;2256;p26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import pymongo</a:t>
            </a: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from pymongo import MongoClient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from pymongo.collection import ReturnDocument</a:t>
            </a: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# db 연동- 목록 가져오기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from pymongo import MongoClient</a:t>
            </a: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conn = MongoClient("mongodb://test:1234@127.0.0.1:27017/")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db = conn.mydb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# collection 생성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guestbook = db.guestbook # 새로운 컬랙션 생성하기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'''</a:t>
            </a: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db.customSequences.insert({"_id": "guestbook", seq:0})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db.customSequences.findAndModify({'query': { '_id':'guestbook'}, update: {'$inc':{seq:1}}, 'new': true  })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'''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257" name="Google Shape;2257;p26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266</a:t>
            </a:fld>
            <a:endParaRPr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26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몽고디비 autoincrement</a:t>
            </a:r>
            <a:endParaRPr/>
          </a:p>
        </p:txBody>
      </p:sp>
      <p:sp>
        <p:nvSpPr>
          <p:cNvPr id="2263" name="Google Shape;2263;p26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def get_sequence(name):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  document =  db.customSequences.find_one_and_update(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       {"_id":"guestbook"}, 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       {"$inc": {"seq":1}}, 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      return_document=True)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    #print(document.get('sec’))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  return document['seq']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id = str(get_sequence('guestbook'))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guestbook.insert({'id':id, 'title':'제목'+id,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     'contents':'내용'+id, 'writer':'홍길동'+id,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        'wdate':'2019-03-15', 'age':23}); 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rows = db.guestbook.find()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for row in rows 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     print(row)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endParaRPr b="1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264" name="Google Shape;2264;p2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267</a:t>
            </a:fld>
            <a:endParaRPr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26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Web Flask</a:t>
            </a:r>
            <a:endParaRPr/>
          </a:p>
        </p:txBody>
      </p:sp>
      <p:sp>
        <p:nvSpPr>
          <p:cNvPr id="2270" name="Google Shape;2270;p26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2271" name="Google Shape;2271;p2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268</a:t>
            </a:fld>
            <a:endParaRPr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E1121-141B-3C12-83F9-B67C4654C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가상환경만들기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7CDDCF-0EA3-DF77-779C-B19BD1895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conda</a:t>
            </a:r>
            <a:r>
              <a:rPr lang="en-US" altLang="ko-KR" dirty="0"/>
              <a:t> activate </a:t>
            </a:r>
          </a:p>
          <a:p>
            <a:r>
              <a:rPr lang="en-US" altLang="ko-KR" dirty="0" err="1"/>
              <a:t>conda</a:t>
            </a:r>
            <a:r>
              <a:rPr lang="en-US" altLang="ko-KR" dirty="0"/>
              <a:t> create   - - name </a:t>
            </a:r>
            <a:r>
              <a:rPr lang="en-US" altLang="ko-KR" dirty="0" err="1"/>
              <a:t>myflask</a:t>
            </a:r>
            <a:r>
              <a:rPr lang="en-US" altLang="ko-KR" dirty="0"/>
              <a:t> (</a:t>
            </a:r>
            <a:r>
              <a:rPr lang="ko-KR" altLang="en-US" dirty="0"/>
              <a:t>하이픈 두개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conda</a:t>
            </a:r>
            <a:r>
              <a:rPr lang="en-US" altLang="ko-KR" dirty="0"/>
              <a:t> activate </a:t>
            </a:r>
            <a:r>
              <a:rPr lang="en-US" altLang="ko-KR" dirty="0" err="1"/>
              <a:t>myflask</a:t>
            </a:r>
            <a:endParaRPr lang="en-US" altLang="ko-KR" dirty="0"/>
          </a:p>
          <a:p>
            <a:r>
              <a:rPr lang="en-US" altLang="ko-KR" dirty="0" err="1"/>
              <a:t>conda</a:t>
            </a:r>
            <a:r>
              <a:rPr lang="en-US" altLang="ko-KR" dirty="0"/>
              <a:t> install flask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E7A0F4-54AE-D709-C9C4-CB23ADEDB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0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Visual Studio Code</a:t>
            </a:r>
            <a:endParaRPr/>
          </a:p>
        </p:txBody>
      </p:sp>
      <p:pic>
        <p:nvPicPr>
          <p:cNvPr id="289" name="Google Shape;289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24344" y="1517437"/>
            <a:ext cx="5328591" cy="384517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291" name="Google Shape;291;p27"/>
          <p:cNvSpPr/>
          <p:nvPr/>
        </p:nvSpPr>
        <p:spPr>
          <a:xfrm>
            <a:off x="2549046" y="3020467"/>
            <a:ext cx="504056" cy="504056"/>
          </a:xfrm>
          <a:prstGeom prst="ellipse">
            <a:avLst/>
          </a:prstGeom>
          <a:noFill/>
          <a:ln w="4445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27"/>
          <p:cNvSpPr/>
          <p:nvPr/>
        </p:nvSpPr>
        <p:spPr>
          <a:xfrm>
            <a:off x="457200" y="1384188"/>
            <a:ext cx="1738536" cy="2044812"/>
          </a:xfrm>
          <a:prstGeom prst="wedgeRectCallout">
            <a:avLst>
              <a:gd name="adj1" fmla="val 75369"/>
              <a:gd name="adj2" fmla="val 41087"/>
            </a:avLst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부분을 누른다 필요한 플러그인을 선택해 설치한다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27"/>
          <p:cNvSpPr/>
          <p:nvPr/>
        </p:nvSpPr>
        <p:spPr>
          <a:xfrm>
            <a:off x="611560" y="5683300"/>
            <a:ext cx="8075239" cy="831443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검색창에 python울 선택하고 위에 2개 플러그인을 모두 설치한다 </a:t>
            </a:r>
            <a:endParaRPr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2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myweb1.py</a:t>
            </a:r>
            <a:endParaRPr/>
          </a:p>
        </p:txBody>
      </p:sp>
      <p:sp>
        <p:nvSpPr>
          <p:cNvPr id="2277" name="Google Shape;2277;p26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from wsgiref.simple_server import make_server</a:t>
            </a:r>
            <a:endParaRPr b="1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def application(environ, start_response):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response_body="Hello Python Web"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status = '200 OK'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response_headers= [('Content-Type', 'text/plain'),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('Content-Length', str(len(response_body)))]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start_response(status, response_headers)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return [response_body.encode('utf-8')]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httpd = make_server('localhost', 5000, application)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print('server start : http://127.0.0.1:5000')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httpd.handle_request()</a:t>
            </a:r>
            <a:br>
              <a:rPr lang="en-US" b="1"/>
            </a:br>
            <a:endParaRPr b="1"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278" name="Google Shape;2278;p2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270</a:t>
            </a:fld>
            <a:endParaRPr/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27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myweb1.py</a:t>
            </a:r>
            <a:endParaRPr/>
          </a:p>
        </p:txBody>
      </p:sp>
      <p:sp>
        <p:nvSpPr>
          <p:cNvPr id="2284" name="Google Shape;2284;p27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285" name="Google Shape;2285;p2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271</a:t>
            </a:fld>
            <a:endParaRPr/>
          </a:p>
        </p:txBody>
      </p:sp>
      <p:pic>
        <p:nvPicPr>
          <p:cNvPr id="2286" name="Google Shape;2286;p2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1700808"/>
            <a:ext cx="6840760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2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1720" y="3573016"/>
            <a:ext cx="4176464" cy="197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27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 웹프로그래밍</a:t>
            </a:r>
            <a:endParaRPr/>
          </a:p>
        </p:txBody>
      </p:sp>
      <p:sp>
        <p:nvSpPr>
          <p:cNvPr id="2293" name="Google Shape;2293;p27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python –m  http.server 9000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294" name="Google Shape;2294;p2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272</a:t>
            </a:fld>
            <a:endParaRPr/>
          </a:p>
        </p:txBody>
      </p:sp>
      <p:pic>
        <p:nvPicPr>
          <p:cNvPr id="2295" name="Google Shape;2295;p2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2132856"/>
            <a:ext cx="5953125" cy="361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2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플라스크란?</a:t>
            </a:r>
            <a:endParaRPr/>
          </a:p>
        </p:txBody>
      </p:sp>
      <p:sp>
        <p:nvSpPr>
          <p:cNvPr id="2301" name="Google Shape;2301;p27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플라스크란 Python으로 만들어진 웹 애플리케이션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Armin Ronacher라는 사람이 개발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Flask는 Werkzeug WSGI toolkit(Web Server Gateway Interface-WSGI)는 Python 웹 애플리케이션 개발에 있어서 표준으로 채택)과 Jinja2 템플릿 엔진을 바탕으로 한다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302" name="Google Shape;2302;p2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273</a:t>
            </a:fld>
            <a:endParaRPr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2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플라스크 설치하기</a:t>
            </a:r>
            <a:endParaRPr/>
          </a:p>
        </p:txBody>
      </p:sp>
      <p:sp>
        <p:nvSpPr>
          <p:cNvPr id="2308" name="Google Shape;2308;p27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>
                <a:solidFill>
                  <a:srgbClr val="FF0000"/>
                </a:solidFill>
              </a:rPr>
              <a:t>pip install flask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설치확인 -  파일명:server1.py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from flask import Flask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app = Flask(__name__)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@app.route("/")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def hello():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	return "Hello, Python!!"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	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if __name__ == "__main__":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	app.run()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#실행 : python server1.py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#확인 : http://127.0.0.1:5000/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309" name="Google Shape;2309;p2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274</a:t>
            </a:fld>
            <a:endParaRPr/>
          </a:p>
        </p:txBody>
      </p:sp>
      <p:pic>
        <p:nvPicPr>
          <p:cNvPr id="2310" name="Google Shape;2310;p2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0162" y="1916832"/>
            <a:ext cx="288607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27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라우팅 예제</a:t>
            </a:r>
            <a:endParaRPr/>
          </a:p>
        </p:txBody>
      </p:sp>
      <p:sp>
        <p:nvSpPr>
          <p:cNvPr id="2316" name="Google Shape;2316;p27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Flask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app = Flask(__name__)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#라우팅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@app.route("/")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def index():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return "&lt;H1&gt;Welcome flask&lt;/H1&gt;"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@app.route("/hello")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def hello():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return "&lt;span style='color:#00ff00'&gt;Hello, Python!!&lt;/span&gt;"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@app.route("/hello2")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def hello2():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temp = "Python은 배우기 쉬운언어입니다.&lt;br/&gt;"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temp = temp + "아주 재미있습니다&lt;br/&gt;"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return temp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317" name="Google Shape;2317;p2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275</a:t>
            </a:fld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27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라우팅 예제</a:t>
            </a:r>
            <a:endParaRPr/>
          </a:p>
        </p:txBody>
      </p:sp>
      <p:sp>
        <p:nvSpPr>
          <p:cNvPr id="2323" name="Google Shape;2323;p27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if __name__ == "__main__":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app.debug = True  #서버 자동 재시작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app.run()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324" name="Google Shape;2324;p27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276</a:t>
            </a:fld>
            <a:endParaRPr/>
          </a:p>
        </p:txBody>
      </p:sp>
      <p:pic>
        <p:nvPicPr>
          <p:cNvPr id="2325" name="Google Shape;2325;p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9992" y="4509119"/>
            <a:ext cx="3312368" cy="109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6" name="Google Shape;2326;p2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9632" y="2924944"/>
            <a:ext cx="3019425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27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라우팅 예제 2</a:t>
            </a:r>
            <a:endParaRPr/>
          </a:p>
        </p:txBody>
      </p:sp>
      <p:sp>
        <p:nvSpPr>
          <p:cNvPr id="2332" name="Google Shape;2332;p27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Flask, redirect, url_for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app = Flask(__name__)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@app.route('/')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def index():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return 'Welcome My Home'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@app.route('/admin')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def hello_admin():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return 'Hello Admin'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@app.route('/guest/&lt;guest&gt;')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def hello_guest(guest):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return 'Hello %s as Guest' % guest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333" name="Google Shape;2333;p2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277</a:t>
            </a:fld>
            <a:endParaRPr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27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라우팅 예제 2</a:t>
            </a:r>
            <a:endParaRPr/>
          </a:p>
        </p:txBody>
      </p:sp>
      <p:sp>
        <p:nvSpPr>
          <p:cNvPr id="2339" name="Google Shape;2339;p27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('/user/&lt;name&gt;')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hello_user</a:t>
            </a:r>
            <a:r>
              <a:rPr lang="en-US" dirty="0"/>
              <a:t>(name):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if name =='admin':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  return </a:t>
            </a:r>
            <a:r>
              <a:rPr lang="en-US" dirty="0">
                <a:solidFill>
                  <a:srgbClr val="FF0000"/>
                </a:solidFill>
              </a:rPr>
              <a:t>redirect</a:t>
            </a:r>
            <a:r>
              <a:rPr lang="en-US" dirty="0"/>
              <a:t>(</a:t>
            </a:r>
            <a:r>
              <a:rPr lang="en-US" dirty="0" err="1"/>
              <a:t>url_for</a:t>
            </a:r>
            <a:r>
              <a:rPr lang="en-US" dirty="0"/>
              <a:t>('</a:t>
            </a:r>
            <a:r>
              <a:rPr lang="en-US" dirty="0" err="1"/>
              <a:t>hello_admin</a:t>
            </a:r>
            <a:r>
              <a:rPr lang="en-US" dirty="0"/>
              <a:t>'))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else: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  return </a:t>
            </a:r>
            <a:r>
              <a:rPr lang="en-US" dirty="0">
                <a:solidFill>
                  <a:srgbClr val="FF0000"/>
                </a:solidFill>
              </a:rPr>
              <a:t>redirect</a:t>
            </a:r>
            <a:r>
              <a:rPr lang="en-US" dirty="0"/>
              <a:t>(</a:t>
            </a:r>
            <a:r>
              <a:rPr lang="en-US" dirty="0" err="1"/>
              <a:t>url_for</a:t>
            </a:r>
            <a:r>
              <a:rPr lang="en-US" dirty="0"/>
              <a:t>('</a:t>
            </a:r>
            <a:r>
              <a:rPr lang="en-US" dirty="0" err="1"/>
              <a:t>hello_guest</a:t>
            </a:r>
            <a:r>
              <a:rPr lang="en-US" dirty="0"/>
              <a:t>', guest = name))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if __name__ == '__main__':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</a:t>
            </a:r>
            <a:r>
              <a:rPr lang="en-US" dirty="0" err="1"/>
              <a:t>app.run</a:t>
            </a:r>
            <a:r>
              <a:rPr lang="en-US" dirty="0"/>
              <a:t>(debug = True)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http://127.0.0.1/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http://127.0.0.1/admin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u="sng" dirty="0">
                <a:solidFill>
                  <a:schemeClr val="hlink"/>
                </a:solidFill>
                <a:hlinkClick r:id="rId5"/>
              </a:rPr>
              <a:t>http://127.0.0.1/guest/Jane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u="sng" dirty="0">
                <a:solidFill>
                  <a:schemeClr val="hlink"/>
                </a:solidFill>
                <a:hlinkClick r:id="rId6"/>
              </a:rPr>
              <a:t>http://127.0.0.1/user/admin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http://127.0.0.1/</a:t>
            </a:r>
            <a:r>
              <a:rPr lang="en-US" dirty="0"/>
              <a:t>user/Tom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2340" name="Google Shape;2340;p2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278</a:t>
            </a:fld>
            <a:endParaRPr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27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로그처리</a:t>
            </a:r>
            <a:endParaRPr/>
          </a:p>
        </p:txBody>
      </p:sp>
      <p:sp>
        <p:nvSpPr>
          <p:cNvPr id="2346" name="Google Shape;2346;p27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("/")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index():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return "&lt;H1&gt;Welcome flask&lt;/H1&gt;"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('/user/&lt;username&gt;') 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showUserProfile</a:t>
            </a:r>
            <a:r>
              <a:rPr lang="en-US" dirty="0"/>
              <a:t>(username): #</a:t>
            </a:r>
            <a:r>
              <a:rPr lang="en-US" dirty="0" err="1"/>
              <a:t>로그</a:t>
            </a:r>
            <a:r>
              <a:rPr lang="en-US" dirty="0"/>
              <a:t> </a:t>
            </a:r>
            <a:r>
              <a:rPr lang="en-US" dirty="0" err="1"/>
              <a:t>추가하기</a:t>
            </a: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</a:t>
            </a:r>
            <a:r>
              <a:rPr lang="en-US" dirty="0" err="1"/>
              <a:t>app.logger.debug</a:t>
            </a:r>
            <a:r>
              <a:rPr lang="en-US" dirty="0"/>
              <a:t>('RETRIEVE DATA - USER ID : %s' % username)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</a:t>
            </a:r>
            <a:r>
              <a:rPr lang="en-US" dirty="0" err="1"/>
              <a:t>app.logger.debug</a:t>
            </a:r>
            <a:r>
              <a:rPr lang="en-US" dirty="0"/>
              <a:t>('RETRIEVE DATA - Check </a:t>
            </a:r>
            <a:r>
              <a:rPr lang="en-US" dirty="0" err="1"/>
              <a:t>Compelete</a:t>
            </a:r>
            <a:r>
              <a:rPr lang="en-US" dirty="0"/>
              <a:t>')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</a:t>
            </a:r>
            <a:r>
              <a:rPr lang="en-US" dirty="0" err="1"/>
              <a:t>app.logger.warn</a:t>
            </a:r>
            <a:r>
              <a:rPr lang="en-US" dirty="0"/>
              <a:t>('RETRIEVE DATA - Warning... User Not Found.')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</a:t>
            </a:r>
            <a:r>
              <a:rPr lang="en-US" dirty="0" err="1"/>
              <a:t>app.logger.error</a:t>
            </a:r>
            <a:r>
              <a:rPr lang="en-US" dirty="0"/>
              <a:t>('RETRIEVE DATA - ERR! User </a:t>
            </a:r>
            <a:r>
              <a:rPr lang="en-US" dirty="0" err="1"/>
              <a:t>unauthenification</a:t>
            </a:r>
            <a:r>
              <a:rPr lang="en-US" dirty="0"/>
              <a:t>.')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return 'USER : %s' % username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('/user/id/&lt;</a:t>
            </a:r>
            <a:r>
              <a:rPr lang="en-US" dirty="0" err="1"/>
              <a:t>int:userId</a:t>
            </a:r>
            <a:r>
              <a:rPr lang="en-US" dirty="0"/>
              <a:t>&gt;') 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showUserProfileById</a:t>
            </a:r>
            <a:r>
              <a:rPr lang="en-US" dirty="0"/>
              <a:t>(</a:t>
            </a:r>
            <a:r>
              <a:rPr lang="en-US" dirty="0" err="1"/>
              <a:t>userId</a:t>
            </a:r>
            <a:r>
              <a:rPr lang="en-US" dirty="0"/>
              <a:t>): 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return 'USER ID : %d' % </a:t>
            </a:r>
            <a:r>
              <a:rPr lang="en-US" dirty="0" err="1"/>
              <a:t>userId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if __name__ == "__main__":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</a:t>
            </a:r>
            <a:r>
              <a:rPr lang="en-US" dirty="0" err="1"/>
              <a:t>app.debug</a:t>
            </a:r>
            <a:r>
              <a:rPr lang="en-US" dirty="0"/>
              <a:t> = True  #</a:t>
            </a:r>
            <a:r>
              <a:rPr lang="en-US" dirty="0" err="1"/>
              <a:t>서버</a:t>
            </a:r>
            <a:r>
              <a:rPr lang="en-US" dirty="0"/>
              <a:t> </a:t>
            </a:r>
            <a:r>
              <a:rPr lang="en-US" dirty="0" err="1"/>
              <a:t>자동</a:t>
            </a:r>
            <a:r>
              <a:rPr lang="en-US" dirty="0"/>
              <a:t> </a:t>
            </a:r>
            <a:r>
              <a:rPr lang="en-US" dirty="0" err="1"/>
              <a:t>재시작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</a:t>
            </a:r>
            <a:r>
              <a:rPr lang="en-US" dirty="0" err="1"/>
              <a:t>app.run</a:t>
            </a:r>
            <a:r>
              <a:rPr lang="en-US" dirty="0"/>
              <a:t>()</a:t>
            </a:r>
            <a:endParaRPr dirty="0"/>
          </a:p>
        </p:txBody>
      </p:sp>
      <p:sp>
        <p:nvSpPr>
          <p:cNvPr id="2347" name="Google Shape;2347;p27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279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Visual Studio Code</a:t>
            </a:r>
            <a:endParaRPr/>
          </a:p>
        </p:txBody>
      </p:sp>
      <p:sp>
        <p:nvSpPr>
          <p:cNvPr id="299" name="Google Shape;299;p2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파일 – 폴더 열기 – flask_workspace 라고 새로 만들기한 후 폴더를 선택한다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앞으로 만든 모든 파일은 이곳에 저장된다.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파이썬 번역 설정은 각 폴더마다 별도의 설정파일이 만들어진다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디버그(Debug) – 구성 추가 – 파이썬을 선택해준다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300" name="Google Shape;30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27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Flask - HTTP 메소드</a:t>
            </a:r>
            <a:endParaRPr/>
          </a:p>
        </p:txBody>
      </p:sp>
      <p:graphicFrame>
        <p:nvGraphicFramePr>
          <p:cNvPr id="2353" name="Google Shape;2353;p279"/>
          <p:cNvGraphicFramePr/>
          <p:nvPr/>
        </p:nvGraphicFramePr>
        <p:xfrm>
          <a:off x="863266" y="1341439"/>
          <a:ext cx="7417450" cy="5004450"/>
        </p:xfrm>
        <a:graphic>
          <a:graphicData uri="http://schemas.openxmlformats.org/drawingml/2006/table">
            <a:tbl>
              <a:tblPr>
                <a:noFill/>
                <a:tableStyleId>{A5F900BD-715B-44EE-9551-B7A7B488A211}</a:tableStyleId>
              </a:tblPr>
              <a:tblGrid>
                <a:gridCol w="14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메서드</a:t>
                      </a:r>
                      <a:endParaRPr sz="16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31313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설명</a:t>
                      </a:r>
                      <a:endParaRPr sz="16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GET</a:t>
                      </a:r>
                      <a:endParaRPr sz="18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암호화되지 않은 form의 데이터를 서버로 전송합니다.</a:t>
                      </a:r>
                      <a:endParaRPr sz="18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가장 흔하게 사용되는 메소드입니다.</a:t>
                      </a:r>
                      <a:endParaRPr sz="18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</a:t>
                      </a:r>
                      <a:endParaRPr sz="18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response body를 제외하고 GET과 동일합니다.</a:t>
                      </a:r>
                      <a:endParaRPr sz="18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8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POST</a:t>
                      </a:r>
                      <a:endParaRPr sz="18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 form 데이터를 서버로 전송합니다. POST 메소드로 전달받은 데이터는 서버에 cache되지 않습니다.</a:t>
                      </a:r>
                      <a:endParaRPr sz="18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8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</a:t>
                      </a:r>
                      <a:endParaRPr sz="18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현재 표현되고 있는 대상 resource를 업로드된 컨텐츠로 교체합니다. 크롬서 잘 작동되지 않음</a:t>
                      </a:r>
                      <a:endParaRPr sz="18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DELETE</a:t>
                      </a:r>
                      <a:endParaRPr sz="18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URL가 준 현재 표현되고 있는 대상 resource를 제거합니다. 크롬서 잘 작동되지 않음 </a:t>
                      </a:r>
                      <a:endParaRPr sz="1800" u="none" strike="noStrike" cap="none"/>
                    </a:p>
                  </a:txBody>
                  <a:tcPr marL="68675" marR="68675" marT="68675" marB="68675">
                    <a:lnL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54" name="Google Shape;2354;p2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280</a:t>
            </a:fld>
            <a:endParaRPr/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28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html 랜더링</a:t>
            </a:r>
            <a:endParaRPr/>
          </a:p>
        </p:txBody>
      </p:sp>
      <p:sp>
        <p:nvSpPr>
          <p:cNvPr id="2360" name="Google Shape;2360;p2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281</a:t>
            </a:fld>
            <a:endParaRPr/>
          </a:p>
        </p:txBody>
      </p:sp>
      <p:grpSp>
        <p:nvGrpSpPr>
          <p:cNvPr id="2361" name="Google Shape;2361;p280"/>
          <p:cNvGrpSpPr/>
          <p:nvPr/>
        </p:nvGrpSpPr>
        <p:grpSpPr>
          <a:xfrm>
            <a:off x="971600" y="1772816"/>
            <a:ext cx="6768750" cy="1944214"/>
            <a:chOff x="971600" y="1772816"/>
            <a:chExt cx="6768750" cy="1944214"/>
          </a:xfrm>
        </p:grpSpPr>
        <p:sp>
          <p:nvSpPr>
            <p:cNvPr id="2362" name="Google Shape;2362;p280"/>
            <p:cNvSpPr/>
            <p:nvPr/>
          </p:nvSpPr>
          <p:spPr>
            <a:xfrm>
              <a:off x="971600" y="1772816"/>
              <a:ext cx="2520280" cy="432048"/>
            </a:xfrm>
            <a:prstGeom prst="rect">
              <a:avLst/>
            </a:prstGeom>
            <a:solidFill>
              <a:srgbClr val="DAE5F1"/>
            </a:solidFill>
            <a:ln w="127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flask_workspace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63" name="Google Shape;2363;p280"/>
            <p:cNvSpPr/>
            <p:nvPr/>
          </p:nvSpPr>
          <p:spPr>
            <a:xfrm>
              <a:off x="2746141" y="2594457"/>
              <a:ext cx="2520280" cy="432048"/>
            </a:xfrm>
            <a:prstGeom prst="rect">
              <a:avLst/>
            </a:prstGeom>
            <a:solidFill>
              <a:srgbClr val="DAE5F1"/>
            </a:solidFill>
            <a:ln w="127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templates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64" name="Google Shape;2364;p280"/>
            <p:cNvCxnSpPr/>
            <p:nvPr/>
          </p:nvCxnSpPr>
          <p:spPr>
            <a:xfrm>
              <a:off x="2231740" y="2204864"/>
              <a:ext cx="0" cy="576064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65" name="Google Shape;2365;p280"/>
            <p:cNvCxnSpPr/>
            <p:nvPr/>
          </p:nvCxnSpPr>
          <p:spPr>
            <a:xfrm>
              <a:off x="2231740" y="2780928"/>
              <a:ext cx="468052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66" name="Google Shape;2366;p280"/>
            <p:cNvCxnSpPr/>
            <p:nvPr/>
          </p:nvCxnSpPr>
          <p:spPr>
            <a:xfrm>
              <a:off x="4006281" y="3068960"/>
              <a:ext cx="0" cy="36004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67" name="Google Shape;2367;p280"/>
            <p:cNvCxnSpPr/>
            <p:nvPr/>
          </p:nvCxnSpPr>
          <p:spPr>
            <a:xfrm>
              <a:off x="4006281" y="3429000"/>
              <a:ext cx="1501823" cy="0"/>
            </a:xfrm>
            <a:prstGeom prst="straightConnector1">
              <a:avLst/>
            </a:prstGeom>
            <a:noFill/>
            <a:ln w="9525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368" name="Google Shape;2368;p280"/>
            <p:cNvSpPr/>
            <p:nvPr/>
          </p:nvSpPr>
          <p:spPr>
            <a:xfrm>
              <a:off x="5724128" y="3248980"/>
              <a:ext cx="2016222" cy="468050"/>
            </a:xfrm>
            <a:prstGeom prst="rect">
              <a:avLst/>
            </a:prstGeom>
            <a:solidFill>
              <a:srgbClr val="DAE5F1"/>
            </a:solidFill>
            <a:ln w="127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write.html파일</a:t>
              </a:r>
              <a:endParaRPr/>
            </a:p>
          </p:txBody>
        </p:sp>
      </p:grp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28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write.html</a:t>
            </a:r>
            <a:endParaRPr/>
          </a:p>
        </p:txBody>
      </p:sp>
      <p:sp>
        <p:nvSpPr>
          <p:cNvPr id="2374" name="Google Shape;2374;p28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&lt;!DOCTYPE html&gt;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&lt;html lang="en"&gt;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&lt;head&gt;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&lt;meta charset="UTF-8"&gt;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&lt;meta name="viewport" content="width=device-width, initial-scale=1.0"&gt;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&lt;meta http-equiv="X-UA-Compatible" content="ie=edge"&gt;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&lt;title&gt;Document&lt;/title&gt;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&lt;/head&gt;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&lt;body&gt;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&lt;form name="myform" action="/save"&gt;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userid : &lt;input type="text" name="userid" &gt;&lt;br&gt;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password : &lt;input type="password" name="password"&gt;&lt;br&gt;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&lt;button type="button" onclick="goSend1()"&gt;get방식 전송&lt;/button&gt; &lt;br&gt;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&lt;button type="button" onclick="goSend2()"&gt;post방식 전송&lt;/button&gt;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&lt;/form&gt;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375" name="Google Shape;2375;p2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282</a:t>
            </a:fld>
            <a:endParaRPr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28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write.html</a:t>
            </a:r>
            <a:endParaRPr/>
          </a:p>
        </p:txBody>
      </p:sp>
      <p:sp>
        <p:nvSpPr>
          <p:cNvPr id="2381" name="Google Shape;2381;p28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&lt;script&gt;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function goSend1()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{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var frm=document.myform;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frm.method="get";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frm.action="/board/save";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frm.submit();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}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function goSend2()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{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var frm=document.myform;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frm.method="post";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frm.action="/board/save";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frm.submit();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}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&lt;/script&gt;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&lt;/body&gt;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&lt;/html&gt;</a:t>
            </a:r>
            <a:endParaRPr/>
          </a:p>
        </p:txBody>
      </p:sp>
      <p:sp>
        <p:nvSpPr>
          <p:cNvPr id="2382" name="Google Shape;2382;p2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283</a:t>
            </a:fld>
            <a:endParaRPr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28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server6.py</a:t>
            </a:r>
            <a:endParaRPr/>
          </a:p>
        </p:txBody>
      </p:sp>
      <p:sp>
        <p:nvSpPr>
          <p:cNvPr id="2388" name="Google Shape;2388;p28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from flask import Flask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from flask import request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from flask import session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rgbClr val="C00000"/>
              </a:buClr>
              <a:buSzPct val="100000"/>
              <a:buNone/>
            </a:pPr>
            <a:r>
              <a:rPr lang="en-US" b="1" dirty="0">
                <a:solidFill>
                  <a:srgbClr val="C00000"/>
                </a:solidFill>
              </a:rPr>
              <a:t>from flask import </a:t>
            </a:r>
            <a:r>
              <a:rPr lang="en-US" b="1" dirty="0" err="1" smtClean="0">
                <a:solidFill>
                  <a:srgbClr val="C00000"/>
                </a:solidFill>
              </a:rPr>
              <a:t>render_template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app = Flask(__name__)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#</a:t>
            </a:r>
            <a:r>
              <a:rPr lang="en-US" b="1" dirty="0" err="1"/>
              <a:t>라우팅</a:t>
            </a:r>
            <a:r>
              <a:rPr lang="en-US" b="1" dirty="0"/>
              <a:t> 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@</a:t>
            </a:r>
            <a:r>
              <a:rPr lang="en-US" b="1" dirty="0" err="1"/>
              <a:t>app.route</a:t>
            </a:r>
            <a:r>
              <a:rPr lang="en-US" b="1" dirty="0"/>
              <a:t>("/")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 err="1"/>
              <a:t>def</a:t>
            </a:r>
            <a:r>
              <a:rPr lang="en-US" b="1" dirty="0"/>
              <a:t> index():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	return "&lt;H1&gt;Welcome flask&lt;/H1&gt;"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@</a:t>
            </a:r>
            <a:r>
              <a:rPr lang="en-US" b="1" dirty="0" err="1"/>
              <a:t>app.route</a:t>
            </a:r>
            <a:r>
              <a:rPr lang="en-US" b="1" dirty="0"/>
              <a:t>("/board/write")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 err="1"/>
              <a:t>def</a:t>
            </a:r>
            <a:r>
              <a:rPr lang="en-US" b="1" dirty="0"/>
              <a:t> </a:t>
            </a:r>
            <a:r>
              <a:rPr lang="en-US" b="1" dirty="0" err="1"/>
              <a:t>board_write</a:t>
            </a:r>
            <a:r>
              <a:rPr lang="en-US" b="1" dirty="0"/>
              <a:t>():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	</a:t>
            </a:r>
            <a:r>
              <a:rPr lang="en-US" b="1" dirty="0">
                <a:solidFill>
                  <a:srgbClr val="C00000"/>
                </a:solidFill>
              </a:rPr>
              <a:t>return </a:t>
            </a:r>
            <a:r>
              <a:rPr lang="en-US" b="1" dirty="0" err="1">
                <a:solidFill>
                  <a:srgbClr val="C00000"/>
                </a:solidFill>
              </a:rPr>
              <a:t>render_template</a:t>
            </a:r>
            <a:r>
              <a:rPr lang="en-US" b="1" dirty="0">
                <a:solidFill>
                  <a:srgbClr val="C00000"/>
                </a:solidFill>
              </a:rPr>
              <a:t>("write.html")</a:t>
            </a:r>
            <a:endParaRPr dirty="0"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2389" name="Google Shape;2389;p2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284</a:t>
            </a:fld>
            <a:endParaRPr/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28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get방식</a:t>
            </a:r>
            <a:endParaRPr/>
          </a:p>
        </p:txBody>
      </p:sp>
      <p:sp>
        <p:nvSpPr>
          <p:cNvPr id="2395" name="Google Shape;2395;p28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#</a:t>
            </a:r>
            <a:r>
              <a:rPr lang="en-US" dirty="0" err="1"/>
              <a:t>get방식</a:t>
            </a: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("/board/save", methods=['GET'])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 err="1"/>
              <a:t>def</a:t>
            </a:r>
            <a:r>
              <a:rPr lang="en-US" dirty="0"/>
              <a:t> board1():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    result = "</a:t>
            </a:r>
            <a:r>
              <a:rPr lang="en-US" dirty="0" err="1"/>
              <a:t>get방식</a:t>
            </a:r>
            <a:r>
              <a:rPr lang="en-US" dirty="0"/>
              <a:t> : {0} {1}".format( </a:t>
            </a:r>
            <a:r>
              <a:rPr lang="en-US" dirty="0" err="1"/>
              <a:t>request.values</a:t>
            </a:r>
            <a:r>
              <a:rPr lang="en-US" dirty="0"/>
              <a:t>['</a:t>
            </a:r>
            <a:r>
              <a:rPr lang="en-US" dirty="0" err="1"/>
              <a:t>userid</a:t>
            </a:r>
            <a:r>
              <a:rPr lang="en-US" dirty="0"/>
              <a:t>’],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                        </a:t>
            </a:r>
            <a:r>
              <a:rPr lang="en-US" dirty="0" err="1"/>
              <a:t>request.values</a:t>
            </a:r>
            <a:r>
              <a:rPr lang="en-US" dirty="0"/>
              <a:t>['password'] );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    </a:t>
            </a:r>
            <a:r>
              <a:rPr lang="en-US" dirty="0" err="1"/>
              <a:t>app.logger.debug</a:t>
            </a:r>
            <a:r>
              <a:rPr lang="en-US" dirty="0"/>
              <a:t>(</a:t>
            </a:r>
            <a:r>
              <a:rPr lang="en-US" dirty="0" err="1"/>
              <a:t>request.values</a:t>
            </a:r>
            <a:r>
              <a:rPr lang="en-US" dirty="0"/>
              <a:t>['</a:t>
            </a:r>
            <a:r>
              <a:rPr lang="en-US" dirty="0" err="1"/>
              <a:t>userid</a:t>
            </a:r>
            <a:r>
              <a:rPr lang="en-US" dirty="0"/>
              <a:t>'])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    return result;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2396" name="Google Shape;2396;p28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285</a:t>
            </a:fld>
            <a:endParaRPr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28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post방식</a:t>
            </a:r>
            <a:endParaRPr/>
          </a:p>
        </p:txBody>
      </p:sp>
      <p:sp>
        <p:nvSpPr>
          <p:cNvPr id="2402" name="Google Shape;2402;p28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#</a:t>
            </a:r>
            <a:r>
              <a:rPr lang="en-US" b="1" dirty="0" err="1"/>
              <a:t>post방식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@</a:t>
            </a:r>
            <a:r>
              <a:rPr lang="en-US" b="1" dirty="0" err="1"/>
              <a:t>app.route</a:t>
            </a:r>
            <a:r>
              <a:rPr lang="en-US" b="1" dirty="0"/>
              <a:t>("/board/save", methods=['post'])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 err="1"/>
              <a:t>def</a:t>
            </a:r>
            <a:r>
              <a:rPr lang="en-US" b="1" dirty="0"/>
              <a:t> board2():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	result = "post </a:t>
            </a:r>
            <a:r>
              <a:rPr lang="en-US" b="1" dirty="0" err="1"/>
              <a:t>방식</a:t>
            </a:r>
            <a:r>
              <a:rPr lang="en-US" b="1" dirty="0"/>
              <a:t> : {0} {1}".format( </a:t>
            </a:r>
            <a:r>
              <a:rPr lang="en-US" b="1" dirty="0" err="1"/>
              <a:t>request.form</a:t>
            </a:r>
            <a:r>
              <a:rPr lang="en-US" b="1" dirty="0"/>
              <a:t>['</a:t>
            </a:r>
            <a:r>
              <a:rPr lang="en-US" b="1" dirty="0" err="1"/>
              <a:t>userid</a:t>
            </a:r>
            <a:r>
              <a:rPr lang="en-US" b="1" dirty="0"/>
              <a:t>’],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	</a:t>
            </a:r>
            <a:r>
              <a:rPr lang="en-US" b="1" dirty="0" err="1"/>
              <a:t>request.form</a:t>
            </a:r>
            <a:r>
              <a:rPr lang="en-US" b="1" dirty="0"/>
              <a:t>['password'] );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	return result;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if __name__ == "__main__":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	</a:t>
            </a:r>
            <a:r>
              <a:rPr lang="en-US" b="1" dirty="0" err="1"/>
              <a:t>app.debug</a:t>
            </a:r>
            <a:r>
              <a:rPr lang="en-US" b="1" dirty="0"/>
              <a:t> = True #</a:t>
            </a:r>
            <a:r>
              <a:rPr lang="en-US" b="1" dirty="0" err="1"/>
              <a:t>서버</a:t>
            </a:r>
            <a:r>
              <a:rPr lang="en-US" b="1" dirty="0"/>
              <a:t> </a:t>
            </a:r>
            <a:r>
              <a:rPr lang="en-US" b="1" dirty="0" err="1"/>
              <a:t>자동</a:t>
            </a:r>
            <a:r>
              <a:rPr lang="en-US" b="1" dirty="0"/>
              <a:t> </a:t>
            </a:r>
            <a:r>
              <a:rPr lang="en-US" b="1" dirty="0" err="1"/>
              <a:t>재시작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	</a:t>
            </a:r>
            <a:r>
              <a:rPr lang="en-US" b="1" dirty="0" err="1"/>
              <a:t>app.run</a:t>
            </a:r>
            <a:r>
              <a:rPr lang="en-US" b="1" dirty="0"/>
              <a:t>()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/>
            </a:r>
            <a:br>
              <a:rPr lang="en-US" b="1" dirty="0"/>
            </a:br>
            <a:endParaRPr b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2403" name="Google Shape;2403;p2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286</a:t>
            </a:fld>
            <a:endParaRPr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28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정적파일과 템플릿</a:t>
            </a:r>
            <a:endParaRPr/>
          </a:p>
        </p:txBody>
      </p:sp>
      <p:sp>
        <p:nvSpPr>
          <p:cNvPr id="2409" name="Google Shape;2409;p28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templates 폴더 작성후 index.html 저장 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&lt;!DOCTYPE html&gt;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&lt;html lang="en"&gt;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&lt;head&gt;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&lt;meta charset="UTF-8"&gt;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&lt;meta name="viewport" content="width=device-width, initial-scale=1.0"&gt;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&lt;meta http-equiv="X-UA-Compatible" content="ie=edge"&gt;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&lt;title&gt;Document&lt;/title&gt;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&lt;/head&gt;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&lt;body&gt;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{{mystr}}&lt;br&gt;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{{mylist[1:3]}}&lt;br&gt;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{%for n in mylist%}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{{n}}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{%endfor%}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&lt;/body&gt;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&lt;/html&gt;</a:t>
            </a:r>
            <a:endParaRPr/>
          </a:p>
        </p:txBody>
      </p:sp>
      <p:sp>
        <p:nvSpPr>
          <p:cNvPr id="2410" name="Google Shape;2410;p2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287</a:t>
            </a:fld>
            <a:endParaRPr/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28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정적파일과 템플릿</a:t>
            </a:r>
            <a:endParaRPr/>
          </a:p>
        </p:txBody>
      </p:sp>
      <p:sp>
        <p:nvSpPr>
          <p:cNvPr id="2416" name="Google Shape;2416;p28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server7.py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Flask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request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session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render_template;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app = Flask(__name__)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@app.route("/")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def index():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return render_template("index.html", title="flask 템플릿", 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       mystr="문장을 보내봅시다", 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       mylist = [x for x in range(1,11)] 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if __name__ == "__main__":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app.debug = True  #서버 자동 재시작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app.run()</a:t>
            </a:r>
            <a:endParaRPr/>
          </a:p>
        </p:txBody>
      </p:sp>
      <p:sp>
        <p:nvSpPr>
          <p:cNvPr id="2417" name="Google Shape;2417;p28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288</a:t>
            </a:fld>
            <a:endParaRPr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28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javascript</a:t>
            </a:r>
            <a:endParaRPr/>
          </a:p>
        </p:txBody>
      </p:sp>
      <p:sp>
        <p:nvSpPr>
          <p:cNvPr id="2423" name="Google Shape;2423;p28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hello.js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function sayHello()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{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alert("Hello");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424" name="Google Shape;2424;p28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289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 dirty="0" err="1"/>
              <a:t>파이썬</a:t>
            </a:r>
            <a:r>
              <a:rPr lang="en-US" dirty="0"/>
              <a:t> </a:t>
            </a:r>
            <a:r>
              <a:rPr lang="en-US" dirty="0" err="1"/>
              <a:t>입출력</a:t>
            </a:r>
            <a:endParaRPr dirty="0"/>
          </a:p>
        </p:txBody>
      </p:sp>
      <p:sp>
        <p:nvSpPr>
          <p:cNvPr id="306" name="Google Shape;306;p2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 err="1"/>
              <a:t>파일명</a:t>
            </a:r>
            <a:r>
              <a:rPr lang="en-US" b="1" dirty="0"/>
              <a:t> : 입력연습.py</a:t>
            </a:r>
            <a:endParaRPr b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b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#-*- coding: utf-8 -*-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name = input(＂your name ? ＂)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address = input(＂your address?＂)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print(name + ＂＇s address is " + address)</a:t>
            </a:r>
            <a:endParaRPr dirty="0"/>
          </a:p>
        </p:txBody>
      </p:sp>
      <p:sp>
        <p:nvSpPr>
          <p:cNvPr id="307" name="Google Shape;307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28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css</a:t>
            </a:r>
            <a:endParaRPr/>
          </a:p>
        </p:txBody>
      </p:sp>
      <p:sp>
        <p:nvSpPr>
          <p:cNvPr id="2430" name="Google Shape;2430;p28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mystyle.css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body{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	background-color:#cfddcf;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	color:#ff0000;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	font-size:14pt;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}</a:t>
            </a:r>
            <a:endParaRPr/>
          </a:p>
        </p:txBody>
      </p:sp>
      <p:sp>
        <p:nvSpPr>
          <p:cNvPr id="2431" name="Google Shape;2431;p28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290</a:t>
            </a:fld>
            <a:endParaRPr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29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2437" name="Google Shape;2437;p29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templates/hello.html 두기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&lt;html&gt;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&lt;head&gt;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&lt;script type = "text/javascript"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   src = "{{ url_for('static', filename = 'hello.js') }}" &gt;&lt;/script&gt;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&lt;/head&gt;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&lt;body&gt;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&lt;input type = "button" onclick = "sayHello()" value = "Say Hello" /&gt;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&lt;/body&gt;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&lt;/html&gt;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2438" name="Google Shape;2438;p29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291</a:t>
            </a:fld>
            <a:endParaRPr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29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server8.py</a:t>
            </a:r>
            <a:endParaRPr/>
          </a:p>
        </p:txBody>
      </p:sp>
      <p:sp>
        <p:nvSpPr>
          <p:cNvPr id="2444" name="Google Shape;2444;p29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from flask import Flask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from flask import request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from flask import session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from flask import </a:t>
            </a:r>
            <a:r>
              <a:rPr lang="en-US" dirty="0" err="1" smtClean="0"/>
              <a:t>render_template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app = Flask(__name__)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#</a:t>
            </a:r>
            <a:r>
              <a:rPr lang="en-US" dirty="0" err="1"/>
              <a:t>라우팅</a:t>
            </a: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("/")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err="1"/>
              <a:t>def</a:t>
            </a:r>
            <a:r>
              <a:rPr lang="en-US" dirty="0"/>
              <a:t> index():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return </a:t>
            </a:r>
            <a:r>
              <a:rPr lang="en-US" dirty="0" err="1"/>
              <a:t>render_template</a:t>
            </a:r>
            <a:r>
              <a:rPr lang="en-US" dirty="0"/>
              <a:t>("hello.html" 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if __name__ == "__main__":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</a:t>
            </a:r>
            <a:r>
              <a:rPr lang="en-US" dirty="0" err="1"/>
              <a:t>app.debug</a:t>
            </a:r>
            <a:r>
              <a:rPr lang="en-US" dirty="0"/>
              <a:t> = True  #</a:t>
            </a:r>
            <a:r>
              <a:rPr lang="en-US" dirty="0" err="1"/>
              <a:t>서버</a:t>
            </a:r>
            <a:r>
              <a:rPr lang="en-US" dirty="0"/>
              <a:t> </a:t>
            </a:r>
            <a:r>
              <a:rPr lang="en-US" dirty="0" err="1"/>
              <a:t>자동</a:t>
            </a:r>
            <a:r>
              <a:rPr lang="en-US" dirty="0"/>
              <a:t> </a:t>
            </a:r>
            <a:r>
              <a:rPr lang="en-US" dirty="0" err="1"/>
              <a:t>재시작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</a:t>
            </a:r>
            <a:r>
              <a:rPr lang="en-US" dirty="0" err="1"/>
              <a:t>app.run</a:t>
            </a:r>
            <a:r>
              <a:rPr lang="en-US" dirty="0"/>
              <a:t>()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2445" name="Google Shape;2445;p29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292</a:t>
            </a:fld>
            <a:endParaRPr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29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파일업로드</a:t>
            </a:r>
            <a:endParaRPr/>
          </a:p>
        </p:txBody>
      </p:sp>
      <p:sp>
        <p:nvSpPr>
          <p:cNvPr id="2451" name="Google Shape;2451;p29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upload.html </a:t>
            </a:r>
            <a:endParaRPr b="1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&lt;!DOCTYPE html&gt;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&lt;html lang="en"&gt;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&lt;head&gt;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&lt;meta charset="UTF-8"&gt;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&lt;meta name="viewport" content="width=device-width, initial-scale=1.0"&gt;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&lt;meta http-equiv="X-UA-Compatible" content="ie=edge"&gt;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&lt;title&gt;Document&lt;/title&gt;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&lt;/head&gt;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&lt;body&gt;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&lt;form enctype="multipart/form-data" method="post" action="/file/save"&gt;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&lt;input type="file" name="upload" /&gt;&lt;br&gt;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&lt;input type="submit" value="전송하기"&gt;</a:t>
            </a:r>
            <a:endParaRPr b="1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&lt;/form&gt;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&lt;/body&gt;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&lt;/html&gt;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452" name="Google Shape;2452;p2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293</a:t>
            </a:fld>
            <a:endParaRPr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29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파일업로드</a:t>
            </a:r>
            <a:endParaRPr/>
          </a:p>
        </p:txBody>
      </p:sp>
      <p:sp>
        <p:nvSpPr>
          <p:cNvPr id="2458" name="Google Shape;2458;p29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Flask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request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session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render_template;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import os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 redirect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 url_for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werkzeug.utils import secure_filename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send_from_directory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UPLOAD_FOLDER = '/flask_workspace/uploads'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ALLOWED_EXTENSIONS = set(['txt', 'pdf', 'png', 'jpg', 'jpeg', 'gif'])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app = Flask(__name__)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app.config['UPLOAD_FOLDER'] = UPLOAD_FOLDER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#업로드 용량 제한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app.config['MAX_CONTENT_LENGTH'] = 16 * 1024 * 1024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#파일 업로드 html 랜더링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@app.route("/")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def index():</a:t>
            </a:r>
            <a:endParaRPr/>
          </a:p>
          <a:p>
            <a:pPr marL="0" lvl="0" indent="0" algn="l" rtl="0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return render_template("upload.html")</a:t>
            </a:r>
            <a:endParaRPr/>
          </a:p>
        </p:txBody>
      </p:sp>
      <p:sp>
        <p:nvSpPr>
          <p:cNvPr id="2459" name="Google Shape;2459;p2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294</a:t>
            </a:fld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29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파일업로드</a:t>
            </a:r>
            <a:endParaRPr/>
          </a:p>
        </p:txBody>
      </p:sp>
      <p:sp>
        <p:nvSpPr>
          <p:cNvPr id="2465" name="Google Shape;2465;p29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#파일 확장자 사용 가능 여부 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def allowed_file(filename):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return '.' in filename and filename.rsplit('.', 1)[1].lower() in ALLOWED_EXTENSIONS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#파일 전송하기 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@app.route("/file/save",  methods=['post'])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def file_upload():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file = request.files['upload']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if file.filename == '':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flash('No selected file')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return "file 을 선택하지 않았습니다"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if file and allowed_file(file.filename):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filename = secure_filename(file.filename)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sfilename = os.path.join(app.config['UPLOAD_FOLDER'], filename)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file.save(sfilename)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return filename+" 업로드 성공"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</a:t>
            </a:r>
            <a:endParaRPr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466" name="Google Shape;2466;p29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295</a:t>
            </a:fld>
            <a:endParaRPr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29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파일업로드</a:t>
            </a:r>
            <a:endParaRPr/>
          </a:p>
        </p:txBody>
      </p:sp>
      <p:sp>
        <p:nvSpPr>
          <p:cNvPr id="2472" name="Google Shape;2472;p29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('/download/&lt;filename&gt;')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 err="1"/>
              <a:t>def</a:t>
            </a:r>
            <a:r>
              <a:rPr lang="en-US" dirty="0"/>
              <a:t> download(filename):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    uploads = </a:t>
            </a:r>
            <a:r>
              <a:rPr lang="en-US" dirty="0" err="1"/>
              <a:t>os.path.join</a:t>
            </a:r>
            <a:r>
              <a:rPr lang="en-US" dirty="0"/>
              <a:t>(</a:t>
            </a:r>
            <a:r>
              <a:rPr lang="en-US" dirty="0" err="1"/>
              <a:t>app.config</a:t>
            </a:r>
            <a:r>
              <a:rPr lang="en-US" dirty="0"/>
              <a:t>['UPLOAD_FOLDER'])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    </a:t>
            </a:r>
            <a:r>
              <a:rPr lang="en-US" dirty="0" err="1"/>
              <a:t>app.logger.debug</a:t>
            </a:r>
            <a:r>
              <a:rPr lang="en-US" dirty="0"/>
              <a:t>(filename)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    return </a:t>
            </a:r>
            <a:r>
              <a:rPr lang="en-US" dirty="0" err="1"/>
              <a:t>send_from_directory</a:t>
            </a:r>
            <a:r>
              <a:rPr lang="en-US" dirty="0"/>
              <a:t>(directory=uploads, filename=filename)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if __name__ == "__main__":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    </a:t>
            </a:r>
            <a:r>
              <a:rPr lang="en-US" dirty="0" err="1"/>
              <a:t>app.debug</a:t>
            </a:r>
            <a:r>
              <a:rPr lang="en-US" dirty="0"/>
              <a:t> = True  #</a:t>
            </a:r>
            <a:r>
              <a:rPr lang="en-US" dirty="0" err="1"/>
              <a:t>서버</a:t>
            </a:r>
            <a:r>
              <a:rPr lang="en-US" dirty="0"/>
              <a:t> </a:t>
            </a:r>
            <a:r>
              <a:rPr lang="en-US" dirty="0" err="1"/>
              <a:t>자동</a:t>
            </a:r>
            <a:r>
              <a:rPr lang="en-US" dirty="0"/>
              <a:t> </a:t>
            </a:r>
            <a:r>
              <a:rPr lang="en-US" dirty="0" err="1"/>
              <a:t>재시작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    </a:t>
            </a:r>
            <a:r>
              <a:rPr lang="en-US" dirty="0" err="1"/>
              <a:t>app.run</a:t>
            </a:r>
            <a:r>
              <a:rPr lang="en-US" dirty="0"/>
              <a:t>()</a:t>
            </a:r>
            <a:endParaRPr dirty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2473" name="Google Shape;2473;p2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296</a:t>
            </a:fld>
            <a:endParaRPr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29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플라스크 사이트 기본구조</a:t>
            </a:r>
            <a:endParaRPr/>
          </a:p>
        </p:txBody>
      </p:sp>
      <p:sp>
        <p:nvSpPr>
          <p:cNvPr id="2479" name="Google Shape;2479;p29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2480" name="Google Shape;2480;p2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297</a:t>
            </a:fld>
            <a:endParaRPr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29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폴더구조</a:t>
            </a:r>
            <a:endParaRPr/>
          </a:p>
        </p:txBody>
      </p:sp>
      <p:pic>
        <p:nvPicPr>
          <p:cNvPr id="2486" name="Google Shape;2486;p29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1391341"/>
            <a:ext cx="4608512" cy="47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7" name="Google Shape;2487;p2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298</a:t>
            </a:fld>
            <a:endParaRPr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29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hello 어플리케이션 만들기</a:t>
            </a:r>
            <a:endParaRPr/>
          </a:p>
        </p:txBody>
      </p:sp>
      <p:sp>
        <p:nvSpPr>
          <p:cNvPr id="2493" name="Google Shape;2493;p29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err="1"/>
              <a:t>myproject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hello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static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  templates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MANIFEST.in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  setup.py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cd /</a:t>
            </a:r>
            <a:r>
              <a:rPr lang="en-US" dirty="0" err="1"/>
              <a:t>flask_workspace</a:t>
            </a:r>
            <a:r>
              <a:rPr lang="en-US" dirty="0"/>
              <a:t>/</a:t>
            </a:r>
            <a:r>
              <a:rPr lang="en-US" dirty="0" err="1"/>
              <a:t>myproject</a:t>
            </a: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#</a:t>
            </a:r>
            <a:r>
              <a:rPr lang="ko-KR" altLang="en-US" dirty="0" err="1" smtClean="0"/>
              <a:t>무필요</a:t>
            </a:r>
            <a:r>
              <a:rPr lang="ko-KR" altLang="en-US" dirty="0" smtClean="0"/>
              <a:t> </a:t>
            </a:r>
            <a:r>
              <a:rPr lang="en-US" dirty="0" smtClean="0"/>
              <a:t>pip </a:t>
            </a:r>
            <a:r>
              <a:rPr lang="en-US" dirty="0"/>
              <a:t>install --editable . 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set FLASK_APP=hello 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set FLASK_ENV=development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flask run  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http://127.0.0.1:5000/hello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2494" name="Google Shape;2494;p2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1장. 파이썬 소개및 개발환경설정</a:t>
            </a:r>
            <a:endParaRPr/>
          </a:p>
        </p:txBody>
      </p:sp>
      <p:sp>
        <p:nvSpPr>
          <p:cNvPr id="103" name="Google Shape;103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104" name="Google Shape;10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 입출력</a:t>
            </a:r>
            <a:endParaRPr/>
          </a:p>
        </p:txBody>
      </p:sp>
      <p:sp>
        <p:nvSpPr>
          <p:cNvPr id="313" name="Google Shape;313;p3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 err="1"/>
              <a:t>파일명</a:t>
            </a:r>
            <a:r>
              <a:rPr lang="en-US" dirty="0"/>
              <a:t> : 출력연습.py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#-*- coding: utf-8 -*-</a:t>
            </a:r>
            <a:endParaRPr b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print</a:t>
            </a:r>
            <a:r>
              <a:rPr lang="en-US" b="1" dirty="0" smtClean="0"/>
              <a:t>('*****') </a:t>
            </a:r>
            <a:r>
              <a:rPr lang="en-US" b="1" dirty="0"/>
              <a:t>#</a:t>
            </a:r>
            <a:r>
              <a:rPr lang="en-US" b="1" dirty="0" err="1"/>
              <a:t>자동</a:t>
            </a:r>
            <a:r>
              <a:rPr lang="en-US" b="1" dirty="0"/>
              <a:t> </a:t>
            </a:r>
            <a:r>
              <a:rPr lang="en-US" b="1" dirty="0" err="1"/>
              <a:t>줄바꿈</a:t>
            </a:r>
            <a:r>
              <a:rPr lang="en-US" b="1" dirty="0"/>
              <a:t>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print('**', end=‘’)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#end='' 를 </a:t>
            </a:r>
            <a:r>
              <a:rPr lang="en-US" b="1" dirty="0" err="1"/>
              <a:t>줌으로써</a:t>
            </a:r>
            <a:r>
              <a:rPr lang="en-US" b="1" dirty="0"/>
              <a:t> </a:t>
            </a:r>
            <a:r>
              <a:rPr lang="en-US" b="1" dirty="0" err="1"/>
              <a:t>줄을</a:t>
            </a:r>
            <a:r>
              <a:rPr lang="en-US" b="1" dirty="0"/>
              <a:t> </a:t>
            </a:r>
            <a:r>
              <a:rPr lang="en-US" b="1" dirty="0" err="1"/>
              <a:t>변경하지</a:t>
            </a:r>
            <a:r>
              <a:rPr lang="en-US" b="1" dirty="0"/>
              <a:t> </a:t>
            </a:r>
            <a:r>
              <a:rPr lang="en-US" b="1" dirty="0" err="1"/>
              <a:t>않는다</a:t>
            </a:r>
            <a:r>
              <a:rPr lang="en-US" b="1" dirty="0"/>
              <a:t>. </a:t>
            </a:r>
            <a:r>
              <a:rPr lang="en-US" b="1" dirty="0" err="1"/>
              <a:t>이클립스에서는</a:t>
            </a:r>
            <a:r>
              <a:rPr lang="en-US" b="1" dirty="0"/>
              <a:t> </a:t>
            </a:r>
            <a:r>
              <a:rPr lang="en-US" b="1" dirty="0" err="1"/>
              <a:t>계속</a:t>
            </a:r>
            <a:r>
              <a:rPr lang="en-US" b="1" dirty="0"/>
              <a:t> </a:t>
            </a:r>
            <a:r>
              <a:rPr lang="en-US" b="1" dirty="0" err="1"/>
              <a:t>빨간줄이</a:t>
            </a:r>
            <a:r>
              <a:rPr lang="en-US" b="1" dirty="0"/>
              <a:t> </a:t>
            </a:r>
            <a:r>
              <a:rPr lang="en-US" b="1" dirty="0" err="1"/>
              <a:t>뜨나</a:t>
            </a:r>
            <a:r>
              <a:rPr lang="en-US" b="1" dirty="0"/>
              <a:t> </a:t>
            </a:r>
            <a:r>
              <a:rPr lang="en-US" b="1" dirty="0" err="1"/>
              <a:t>무시해도</a:t>
            </a:r>
            <a:r>
              <a:rPr lang="en-US" b="1" dirty="0"/>
              <a:t> 됨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print('***', end='')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print("I like star")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314" name="Google Shape;314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29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 dirty="0"/>
              <a:t>MANIFEST.in</a:t>
            </a:r>
            <a:endParaRPr dirty="0"/>
          </a:p>
        </p:txBody>
      </p:sp>
      <p:sp>
        <p:nvSpPr>
          <p:cNvPr id="2500" name="Google Shape;2500;p29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 smtClean="0"/>
              <a:t>graft </a:t>
            </a:r>
            <a:r>
              <a:rPr lang="en-US" dirty="0"/>
              <a:t>hello/static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graft hello/templates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global-exclude *.</a:t>
            </a:r>
            <a:r>
              <a:rPr lang="en-US" dirty="0" err="1"/>
              <a:t>pyc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2501" name="Google Shape;2501;p2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300</a:t>
            </a:fld>
            <a:endParaRPr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30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setup.py</a:t>
            </a:r>
            <a:endParaRPr/>
          </a:p>
        </p:txBody>
      </p:sp>
      <p:sp>
        <p:nvSpPr>
          <p:cNvPr id="2507" name="Google Shape;2507;p30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from </a:t>
            </a:r>
            <a:r>
              <a:rPr lang="en-US" dirty="0" err="1"/>
              <a:t>setuptools</a:t>
            </a:r>
            <a:r>
              <a:rPr lang="en-US" dirty="0"/>
              <a:t> import </a:t>
            </a:r>
            <a:r>
              <a:rPr lang="en-US" dirty="0" err="1"/>
              <a:t>find_packages</a:t>
            </a:r>
            <a:r>
              <a:rPr lang="en-US" dirty="0"/>
              <a:t>, setup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setup(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name='hello',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version='1.0.2',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packages=</a:t>
            </a:r>
            <a:r>
              <a:rPr lang="en-US" dirty="0" err="1"/>
              <a:t>find_packages</a:t>
            </a:r>
            <a:r>
              <a:rPr lang="en-US" dirty="0"/>
              <a:t>(),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</a:t>
            </a:r>
            <a:r>
              <a:rPr lang="en-US" dirty="0" err="1"/>
              <a:t>include_package_data</a:t>
            </a:r>
            <a:r>
              <a:rPr lang="en-US" dirty="0"/>
              <a:t>=True,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</a:t>
            </a:r>
            <a:r>
              <a:rPr lang="en-US" dirty="0" err="1"/>
              <a:t>zip_safe</a:t>
            </a:r>
            <a:r>
              <a:rPr lang="en-US" dirty="0"/>
              <a:t>=False,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</a:t>
            </a:r>
            <a:r>
              <a:rPr lang="en-US" dirty="0" err="1"/>
              <a:t>install_requires</a:t>
            </a:r>
            <a:r>
              <a:rPr lang="en-US" dirty="0"/>
              <a:t>=[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	'flask',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	],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dirty="0"/>
              <a:t>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2508" name="Google Shape;2508;p30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301</a:t>
            </a:fld>
            <a:endParaRPr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30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__init__.py</a:t>
            </a:r>
            <a:endParaRPr/>
          </a:p>
        </p:txBody>
      </p:sp>
      <p:sp>
        <p:nvSpPr>
          <p:cNvPr id="2514" name="Google Shape;2514;p30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import </a:t>
            </a:r>
            <a:r>
              <a:rPr lang="en-US" dirty="0" err="1" smtClean="0"/>
              <a:t>os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from flask import Flask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create_app</a:t>
            </a:r>
            <a:r>
              <a:rPr lang="en-US" dirty="0" smtClean="0"/>
              <a:t>(</a:t>
            </a:r>
            <a:r>
              <a:rPr lang="en-US" dirty="0" err="1" smtClean="0"/>
              <a:t>test_config</a:t>
            </a:r>
            <a:r>
              <a:rPr lang="en-US" dirty="0" smtClean="0"/>
              <a:t>=None):	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app = Flask(__name__, </a:t>
            </a:r>
            <a:r>
              <a:rPr lang="en-US" dirty="0" err="1" smtClean="0"/>
              <a:t>instance_relative_config</a:t>
            </a:r>
            <a:r>
              <a:rPr lang="en-US" dirty="0" smtClean="0"/>
              <a:t>=True) # creates the flask instance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</a:t>
            </a:r>
            <a:r>
              <a:rPr lang="en-US" dirty="0" err="1" smtClean="0"/>
              <a:t>app.config.from_mapping</a:t>
            </a:r>
            <a:r>
              <a:rPr lang="en-US" dirty="0" smtClean="0"/>
              <a:t>(SECRET_KEY='dev’,)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if </a:t>
            </a:r>
            <a:r>
              <a:rPr lang="en-US" dirty="0" err="1" smtClean="0"/>
              <a:t>test_config</a:t>
            </a:r>
            <a:r>
              <a:rPr lang="en-US" dirty="0" smtClean="0"/>
              <a:t> is None: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   </a:t>
            </a:r>
            <a:r>
              <a:rPr lang="en-US" dirty="0" err="1" smtClean="0"/>
              <a:t>app.config.from_pyfile</a:t>
            </a:r>
            <a:r>
              <a:rPr lang="en-US" dirty="0" smtClean="0"/>
              <a:t>('config.py', silent=True)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else: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  </a:t>
            </a:r>
            <a:r>
              <a:rPr lang="en-US" dirty="0" err="1" smtClean="0"/>
              <a:t>app.config.from_mapping</a:t>
            </a:r>
            <a:r>
              <a:rPr lang="en-US" dirty="0" smtClean="0"/>
              <a:t>(</a:t>
            </a:r>
            <a:r>
              <a:rPr lang="en-US" dirty="0" err="1" smtClean="0"/>
              <a:t>test_config</a:t>
            </a:r>
            <a:r>
              <a:rPr lang="en-US" dirty="0" smtClean="0"/>
              <a:t>)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 try: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   </a:t>
            </a:r>
            <a:r>
              <a:rPr lang="en-US" dirty="0" err="1" smtClean="0"/>
              <a:t>os.makedirs</a:t>
            </a:r>
            <a:r>
              <a:rPr lang="en-US" dirty="0" smtClean="0"/>
              <a:t>(</a:t>
            </a:r>
            <a:r>
              <a:rPr lang="en-US" dirty="0" err="1" smtClean="0"/>
              <a:t>app.instance_path</a:t>
            </a:r>
            <a:r>
              <a:rPr lang="en-US" dirty="0" smtClean="0"/>
              <a:t>)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 except </a:t>
            </a:r>
            <a:r>
              <a:rPr lang="en-US" dirty="0" err="1" smtClean="0"/>
              <a:t>OSError</a:t>
            </a:r>
            <a:r>
              <a:rPr lang="en-US" dirty="0" smtClean="0"/>
              <a:t>: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   pass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@</a:t>
            </a:r>
            <a:r>
              <a:rPr lang="en-US" dirty="0" err="1" smtClean="0"/>
              <a:t>app.route</a:t>
            </a:r>
            <a:r>
              <a:rPr lang="en-US" dirty="0" smtClean="0"/>
              <a:t>('/hello’)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 </a:t>
            </a:r>
            <a:r>
              <a:rPr lang="en-US" dirty="0" err="1" smtClean="0"/>
              <a:t>def</a:t>
            </a:r>
            <a:r>
              <a:rPr lang="en-US" dirty="0" smtClean="0"/>
              <a:t> hello():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       return 'Hello, World!'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smtClean="0"/>
              <a:t>return app</a:t>
            </a:r>
            <a:endParaRPr dirty="0" smtClean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2515" name="Google Shape;2515;p30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302</a:t>
            </a:fld>
            <a:endParaRPr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2" y="1992086"/>
            <a:ext cx="5772956" cy="11145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42" y="3250683"/>
            <a:ext cx="5705614" cy="159346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33685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0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restful 서버</a:t>
            </a:r>
            <a:endParaRPr/>
          </a:p>
        </p:txBody>
      </p:sp>
      <p:sp>
        <p:nvSpPr>
          <p:cNvPr id="2521" name="Google Shape;2521;p30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2522" name="Google Shape;2522;p30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304</a:t>
            </a:fld>
            <a:endParaRPr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30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jsonserver1.py</a:t>
            </a:r>
            <a:endParaRPr/>
          </a:p>
        </p:txBody>
      </p:sp>
      <p:sp>
        <p:nvSpPr>
          <p:cNvPr id="2528" name="Google Shape;2528;p30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from flask import Flask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from </a:t>
            </a:r>
            <a:r>
              <a:rPr lang="en-US" b="1" dirty="0" err="1"/>
              <a:t>flask_restful</a:t>
            </a:r>
            <a:r>
              <a:rPr lang="en-US" b="1" dirty="0"/>
              <a:t> import Resource, </a:t>
            </a:r>
            <a:r>
              <a:rPr lang="en-US" b="1" dirty="0" err="1"/>
              <a:t>Api</a:t>
            </a:r>
            <a:endParaRPr b="1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app = Flask(__name__)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 err="1"/>
              <a:t>api</a:t>
            </a:r>
            <a:r>
              <a:rPr lang="en-US" b="1" dirty="0"/>
              <a:t> = </a:t>
            </a:r>
            <a:r>
              <a:rPr lang="en-US" b="1" dirty="0" err="1"/>
              <a:t>Api</a:t>
            </a:r>
            <a:r>
              <a:rPr lang="en-US" b="1" dirty="0"/>
              <a:t>(app)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class HelloWorld(Resource):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	</a:t>
            </a:r>
            <a:r>
              <a:rPr lang="en-US" b="1" dirty="0" err="1"/>
              <a:t>def</a:t>
            </a:r>
            <a:r>
              <a:rPr lang="en-US" b="1" dirty="0"/>
              <a:t> get(self):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		return {'hello': 'world'}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 err="1"/>
              <a:t>api.add_resource</a:t>
            </a:r>
            <a:r>
              <a:rPr lang="en-US" b="1" dirty="0"/>
              <a:t>(HelloWorld, '/')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if __name__ == '__main__':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 err="1"/>
              <a:t>app.run</a:t>
            </a:r>
            <a:r>
              <a:rPr lang="en-US" b="1" dirty="0"/>
              <a:t>(debug=True)</a:t>
            </a:r>
            <a:endParaRPr dirty="0"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#http://127.0.0.1:5000</a:t>
            </a:r>
            <a:endParaRPr dirty="0"/>
          </a:p>
        </p:txBody>
      </p:sp>
      <p:sp>
        <p:nvSpPr>
          <p:cNvPr id="2529" name="Google Shape;2529;p30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305</a:t>
            </a:fld>
            <a:endParaRPr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30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jsonserver2.py</a:t>
            </a:r>
            <a:endParaRPr/>
          </a:p>
        </p:txBody>
      </p:sp>
      <p:sp>
        <p:nvSpPr>
          <p:cNvPr id="2535" name="Google Shape;2535;p304"/>
          <p:cNvSpPr txBox="1">
            <a:spLocks noGrp="1"/>
          </p:cNvSpPr>
          <p:nvPr>
            <p:ph type="body" idx="1"/>
          </p:nvPr>
        </p:nvSpPr>
        <p:spPr>
          <a:xfrm>
            <a:off x="472969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from flask import Flask, request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from </a:t>
            </a:r>
            <a:r>
              <a:rPr lang="en-US" b="1" dirty="0" err="1"/>
              <a:t>flask_restful</a:t>
            </a:r>
            <a:r>
              <a:rPr lang="en-US" b="1" dirty="0"/>
              <a:t> import Resource, </a:t>
            </a:r>
            <a:r>
              <a:rPr lang="en-US" b="1" dirty="0" err="1"/>
              <a:t>Api</a:t>
            </a:r>
            <a:endParaRPr b="1"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app = Flask(__name__)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 err="1"/>
              <a:t>api</a:t>
            </a:r>
            <a:r>
              <a:rPr lang="en-US" b="1" dirty="0"/>
              <a:t> = </a:t>
            </a:r>
            <a:r>
              <a:rPr lang="en-US" b="1" dirty="0" err="1"/>
              <a:t>Api</a:t>
            </a:r>
            <a:r>
              <a:rPr lang="en-US" b="1" dirty="0"/>
              <a:t>(app)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 err="1"/>
              <a:t>todos</a:t>
            </a:r>
            <a:r>
              <a:rPr lang="en-US" b="1" dirty="0"/>
              <a:t> = {'1':'go to company', '2':'go to movie'}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class </a:t>
            </a:r>
            <a:r>
              <a:rPr lang="en-US" b="1" dirty="0" err="1"/>
              <a:t>TodoSimple</a:t>
            </a:r>
            <a:r>
              <a:rPr lang="en-US" b="1" dirty="0"/>
              <a:t>(Resource):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	</a:t>
            </a:r>
            <a:r>
              <a:rPr lang="en-US" b="1" dirty="0" err="1"/>
              <a:t>def</a:t>
            </a:r>
            <a:r>
              <a:rPr lang="en-US" b="1" dirty="0"/>
              <a:t> get(self, </a:t>
            </a:r>
            <a:r>
              <a:rPr lang="en-US" b="1" dirty="0" err="1"/>
              <a:t>todo_id</a:t>
            </a:r>
            <a:r>
              <a:rPr lang="en-US" b="1" dirty="0"/>
              <a:t>):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	</a:t>
            </a:r>
            <a:r>
              <a:rPr lang="en-US" b="1" dirty="0" smtClean="0"/>
              <a:t>	return </a:t>
            </a:r>
            <a:r>
              <a:rPr lang="en-US" b="1" dirty="0"/>
              <a:t>{</a:t>
            </a:r>
            <a:r>
              <a:rPr lang="en-US" b="1" dirty="0" err="1"/>
              <a:t>todo_id</a:t>
            </a:r>
            <a:r>
              <a:rPr lang="en-US" b="1" dirty="0"/>
              <a:t>: </a:t>
            </a:r>
            <a:r>
              <a:rPr lang="en-US" b="1" dirty="0" err="1"/>
              <a:t>todos</a:t>
            </a:r>
            <a:r>
              <a:rPr lang="en-US" b="1" dirty="0"/>
              <a:t>[</a:t>
            </a:r>
            <a:r>
              <a:rPr lang="en-US" b="1" dirty="0" err="1"/>
              <a:t>todo_id</a:t>
            </a:r>
            <a:r>
              <a:rPr lang="en-US" b="1" dirty="0"/>
              <a:t>]}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	</a:t>
            </a:r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b="1" dirty="0"/>
              <a:t>post(self, </a:t>
            </a:r>
            <a:r>
              <a:rPr lang="en-US" b="1" dirty="0" err="1"/>
              <a:t>todo_id</a:t>
            </a:r>
            <a:r>
              <a:rPr lang="en-US" b="1" dirty="0"/>
              <a:t>):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	</a:t>
            </a:r>
            <a:r>
              <a:rPr lang="en-US" b="1" dirty="0" smtClean="0"/>
              <a:t>	</a:t>
            </a:r>
            <a:r>
              <a:rPr lang="en-US" b="1" dirty="0" err="1" smtClean="0"/>
              <a:t>todos</a:t>
            </a:r>
            <a:r>
              <a:rPr lang="en-US" b="1" dirty="0" smtClean="0"/>
              <a:t>[</a:t>
            </a:r>
            <a:r>
              <a:rPr lang="en-US" b="1" dirty="0" err="1" smtClean="0"/>
              <a:t>todo_id</a:t>
            </a:r>
            <a:r>
              <a:rPr lang="en-US" b="1" dirty="0"/>
              <a:t>] = </a:t>
            </a:r>
            <a:r>
              <a:rPr lang="en-US" b="1" dirty="0" err="1"/>
              <a:t>request.form</a:t>
            </a:r>
            <a:r>
              <a:rPr lang="en-US" b="1" dirty="0"/>
              <a:t>['data’]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	</a:t>
            </a:r>
            <a:r>
              <a:rPr lang="en-US" b="1" dirty="0" smtClean="0"/>
              <a:t>	return </a:t>
            </a:r>
            <a:r>
              <a:rPr lang="en-US" b="1" dirty="0"/>
              <a:t>{</a:t>
            </a:r>
            <a:r>
              <a:rPr lang="en-US" b="1" dirty="0" err="1"/>
              <a:t>todo_id</a:t>
            </a:r>
            <a:r>
              <a:rPr lang="en-US" b="1" dirty="0"/>
              <a:t>: </a:t>
            </a:r>
            <a:r>
              <a:rPr lang="en-US" b="1" dirty="0" err="1"/>
              <a:t>todos</a:t>
            </a:r>
            <a:r>
              <a:rPr lang="en-US" b="1" dirty="0"/>
              <a:t>[</a:t>
            </a:r>
            <a:r>
              <a:rPr lang="en-US" b="1" dirty="0" err="1"/>
              <a:t>todo_id</a:t>
            </a:r>
            <a:r>
              <a:rPr lang="en-US" b="1" dirty="0"/>
              <a:t>]}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 err="1"/>
              <a:t>api.add_resource</a:t>
            </a:r>
            <a:r>
              <a:rPr lang="en-US" b="1" dirty="0"/>
              <a:t>(</a:t>
            </a:r>
            <a:r>
              <a:rPr lang="en-US" b="1" dirty="0" err="1"/>
              <a:t>TodoSimple</a:t>
            </a:r>
            <a:r>
              <a:rPr lang="en-US" b="1" dirty="0"/>
              <a:t>, '/&lt;</a:t>
            </a:r>
            <a:r>
              <a:rPr lang="en-US" b="1" dirty="0" err="1"/>
              <a:t>string:todo_id</a:t>
            </a:r>
            <a:r>
              <a:rPr lang="en-US" b="1" dirty="0"/>
              <a:t>&gt;')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if __name__ == '__main__':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 err="1"/>
              <a:t>app.run</a:t>
            </a:r>
            <a:r>
              <a:rPr lang="en-US" b="1" dirty="0"/>
              <a:t>(debug=True)</a:t>
            </a:r>
            <a:endParaRPr dirty="0"/>
          </a:p>
          <a:p>
            <a:pPr marL="0" lvl="0" indent="0" algn="l" rtl="0">
              <a:spcBef>
                <a:spcPts val="31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2536" name="Google Shape;2536;p30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306</a:t>
            </a:fld>
            <a:endParaRPr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30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데이터 전송하기</a:t>
            </a:r>
            <a:endParaRPr/>
          </a:p>
        </p:txBody>
      </p:sp>
      <p:pic>
        <p:nvPicPr>
          <p:cNvPr id="2542" name="Google Shape;2542;p30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62603" y="1341438"/>
            <a:ext cx="6018794" cy="47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3" name="Google Shape;2543;p30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307</a:t>
            </a:fld>
            <a:endParaRPr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p30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jsonserver3.py</a:t>
            </a:r>
            <a:endParaRPr/>
          </a:p>
        </p:txBody>
      </p:sp>
      <p:sp>
        <p:nvSpPr>
          <p:cNvPr id="2549" name="Google Shape;2549;p30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 import Flask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from flask_restful import reqparse, abort, Api, Resource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app = Flask(__name__)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api = Api(app)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TODOS = {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'todo1': {'task': 'build an API'},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'todo2': {'task': 'play'},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'todo3': {'task': 'profit!'},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}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def abort_if_todo_doesnt_exist(todo_id):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if todo_id not in TODOS: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abort(404, message="Todo {} doesn't exist".format(todo_id))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#클라이언트로부터 오는 값을 리스ㅌ 에 저장하기 위한 파서 선언하기 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parser = reqparse.RequestParser()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parser.add_argument('task')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550" name="Google Shape;2550;p30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308</a:t>
            </a:fld>
            <a:endParaRPr/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30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jsonserver3.py</a:t>
            </a:r>
            <a:endParaRPr/>
          </a:p>
        </p:txBody>
      </p:sp>
      <p:sp>
        <p:nvSpPr>
          <p:cNvPr id="2556" name="Google Shape;2556;p30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 Todo# 객체 하나만 보내기 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class Todo(Resource):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def get(self, todo_id):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abort_if_todo_doesnt_exist(todo_id)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return TODOS[todo_id]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457200" lvl="1" indent="0" algn="l" rtl="0"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#delete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def delete(self, todo_id):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abort_if_todo_doesnt_exist(todo_id)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del TODOS[todo_id]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return '', 204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def put(self, todo_id): #put 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args = parser.parse_args()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task = {'task': args['task']}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TODOS[todo_id] = task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return task, 201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557" name="Google Shape;2557;p30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309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파이썬의 연산자</a:t>
            </a:r>
            <a:endParaRPr/>
          </a:p>
        </p:txBody>
      </p:sp>
      <p:sp>
        <p:nvSpPr>
          <p:cNvPr id="320" name="Google Shape;320;p3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 err="1"/>
              <a:t>산술연산</a:t>
            </a:r>
            <a:r>
              <a:rPr lang="en-US" dirty="0"/>
              <a:t> : +, -, *, /, //, %, **</a:t>
            </a:r>
            <a:endParaRPr dirty="0"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 err="1"/>
              <a:t>int</a:t>
            </a:r>
            <a:r>
              <a:rPr lang="en-US" dirty="0"/>
              <a:t> /</a:t>
            </a:r>
            <a:r>
              <a:rPr lang="en-US" dirty="0" err="1"/>
              <a:t>int</a:t>
            </a:r>
            <a:r>
              <a:rPr lang="en-US" dirty="0"/>
              <a:t> 의 </a:t>
            </a:r>
            <a:r>
              <a:rPr lang="en-US" dirty="0" err="1"/>
              <a:t>결과가</a:t>
            </a:r>
            <a:r>
              <a:rPr lang="en-US" dirty="0"/>
              <a:t> float </a:t>
            </a:r>
            <a:r>
              <a:rPr lang="en-US" dirty="0" err="1"/>
              <a:t>라는</a:t>
            </a:r>
            <a:r>
              <a:rPr lang="en-US" dirty="0"/>
              <a:t> </a:t>
            </a:r>
            <a:r>
              <a:rPr lang="en-US" dirty="0" err="1"/>
              <a:t>점이</a:t>
            </a:r>
            <a:r>
              <a:rPr lang="en-US" dirty="0"/>
              <a:t> </a:t>
            </a:r>
            <a:r>
              <a:rPr lang="en-US" dirty="0" err="1"/>
              <a:t>다른</a:t>
            </a:r>
            <a:r>
              <a:rPr lang="en-US" dirty="0"/>
              <a:t> </a:t>
            </a:r>
            <a:r>
              <a:rPr lang="en-US" dirty="0" err="1"/>
              <a:t>언어와</a:t>
            </a:r>
            <a:r>
              <a:rPr lang="en-US" dirty="0"/>
              <a:t> </a:t>
            </a:r>
            <a:r>
              <a:rPr lang="en-US" dirty="0" err="1"/>
              <a:t>다르다</a:t>
            </a:r>
            <a:r>
              <a:rPr lang="en-US" dirty="0"/>
              <a:t> </a:t>
            </a:r>
            <a:endParaRPr dirty="0"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 err="1"/>
              <a:t>파일명</a:t>
            </a:r>
            <a:r>
              <a:rPr lang="en-US" b="1" dirty="0"/>
              <a:t> : 산술연산.py</a:t>
            </a:r>
            <a:endParaRPr b="1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#-*- coding: utf-8 -*-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a = 7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b = 4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print(</a:t>
            </a:r>
            <a:r>
              <a:rPr lang="en-US" b="1" dirty="0" err="1"/>
              <a:t>a+b</a:t>
            </a:r>
            <a:r>
              <a:rPr lang="en-US" b="1" dirty="0"/>
              <a:t>) 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print(a-b) 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print(a*b)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print(a/b)# </a:t>
            </a:r>
            <a:r>
              <a:rPr lang="en-US" b="1" dirty="0" err="1"/>
              <a:t>int</a:t>
            </a:r>
            <a:r>
              <a:rPr lang="en-US" b="1" dirty="0"/>
              <a:t> / </a:t>
            </a:r>
            <a:r>
              <a:rPr lang="en-US" b="1" dirty="0" err="1"/>
              <a:t>int</a:t>
            </a:r>
            <a:r>
              <a:rPr lang="en-US" b="1" dirty="0"/>
              <a:t> 는 float </a:t>
            </a:r>
            <a:r>
              <a:rPr lang="en-US" b="1" dirty="0" err="1"/>
              <a:t>형이다</a:t>
            </a:r>
            <a:r>
              <a:rPr lang="en-US" b="1" dirty="0"/>
              <a:t> 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print(a//b) #</a:t>
            </a:r>
            <a:r>
              <a:rPr lang="en-US" b="1" dirty="0" err="1"/>
              <a:t>몫구하기</a:t>
            </a:r>
            <a:endParaRPr b="1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print(</a:t>
            </a:r>
            <a:r>
              <a:rPr lang="en-US" b="1" dirty="0" err="1"/>
              <a:t>a%b</a:t>
            </a:r>
            <a:r>
              <a:rPr lang="en-US" b="1" dirty="0"/>
              <a:t>) #</a:t>
            </a:r>
            <a:r>
              <a:rPr lang="en-US" b="1" dirty="0" err="1"/>
              <a:t>나머지</a:t>
            </a:r>
            <a:r>
              <a:rPr lang="en-US" b="1" dirty="0"/>
              <a:t> 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print(a**b) #</a:t>
            </a:r>
            <a:r>
              <a:rPr lang="en-US" b="1" dirty="0" err="1"/>
              <a:t>거듭제곱</a:t>
            </a:r>
            <a:endParaRPr dirty="0"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321" name="Google Shape;321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30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jsonserver3.py</a:t>
            </a:r>
            <a:endParaRPr/>
          </a:p>
        </p:txBody>
      </p:sp>
      <p:sp>
        <p:nvSpPr>
          <p:cNvPr id="2563" name="Google Shape;2563;p30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 TodoList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 shows a list of all todos, and lets you POST to add new tasks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class TodoList(Resource):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def get(self):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return TODOS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def post(self):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#값 받아서 리스트에 추가한다 - 받을 값이 {'task':'데이터'}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args = parser.parse_args()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todo_id = int(max(TODOS.keys()).lstrip('todo')) + 1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todo_id = 'todo%i' % todo_id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TODOS[todo_id] = {'task': args['task']}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return TODOS[todo_id], 201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#두개의 리소스를 추가한다. 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api.add_resource(TodoList, '/todos')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api.add_resource(Todo, '/todos/&lt;todo_id&gt;')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if __name__ == '__main__':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app.run(debug=True)</a:t>
            </a:r>
            <a:endParaRPr/>
          </a:p>
        </p:txBody>
      </p:sp>
      <p:sp>
        <p:nvSpPr>
          <p:cNvPr id="2564" name="Google Shape;2564;p30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310</a:t>
            </a:fld>
            <a:endParaRPr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30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 dirty="0" smtClean="0"/>
              <a:t>CORS </a:t>
            </a:r>
            <a:r>
              <a:rPr lang="en-US" dirty="0" err="1" smtClean="0"/>
              <a:t>에러처리</a:t>
            </a:r>
            <a:endParaRPr dirty="0"/>
          </a:p>
        </p:txBody>
      </p:sp>
      <p:sp>
        <p:nvSpPr>
          <p:cNvPr id="2570" name="Google Shape;2570;p30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pip install </a:t>
            </a:r>
            <a:r>
              <a:rPr lang="en-US" dirty="0" err="1"/>
              <a:t>flask_cors</a:t>
            </a:r>
            <a:endParaRPr dirty="0"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 err="1"/>
              <a:t>코드에</a:t>
            </a:r>
            <a:r>
              <a:rPr lang="en-US" dirty="0"/>
              <a:t> </a:t>
            </a:r>
            <a:r>
              <a:rPr lang="en-US" dirty="0" err="1"/>
              <a:t>추가</a:t>
            </a:r>
            <a:endParaRPr dirty="0"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from </a:t>
            </a:r>
            <a:r>
              <a:rPr lang="en-US" dirty="0" err="1"/>
              <a:t>flask_cors</a:t>
            </a:r>
            <a:r>
              <a:rPr lang="en-US" dirty="0"/>
              <a:t> import CORS, </a:t>
            </a:r>
            <a:r>
              <a:rPr lang="en-US" dirty="0" err="1"/>
              <a:t>cross_origin</a:t>
            </a:r>
            <a:endParaRPr dirty="0"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CORS(app)</a:t>
            </a:r>
            <a:endParaRPr dirty="0"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 err="1"/>
              <a:t>특정</a:t>
            </a:r>
            <a:r>
              <a:rPr lang="en-US" dirty="0"/>
              <a:t> </a:t>
            </a:r>
            <a:r>
              <a:rPr lang="en-US" dirty="0" err="1"/>
              <a:t>주소</a:t>
            </a:r>
            <a:r>
              <a:rPr lang="en-US" dirty="0"/>
              <a:t>, </a:t>
            </a:r>
            <a:r>
              <a:rPr lang="en-US" dirty="0" err="1"/>
              <a:t>도메인</a:t>
            </a:r>
            <a:r>
              <a:rPr lang="en-US" dirty="0"/>
              <a:t>, </a:t>
            </a:r>
            <a:r>
              <a:rPr lang="en-US" dirty="0" err="1"/>
              <a:t>포트</a:t>
            </a:r>
            <a:r>
              <a:rPr lang="en-US" dirty="0"/>
              <a:t> </a:t>
            </a:r>
            <a:r>
              <a:rPr lang="en-US" dirty="0" err="1"/>
              <a:t>등만</a:t>
            </a:r>
            <a:r>
              <a:rPr lang="en-US" dirty="0"/>
              <a:t> </a:t>
            </a:r>
            <a:r>
              <a:rPr lang="en-US" dirty="0" err="1"/>
              <a:t>사용</a:t>
            </a:r>
            <a:r>
              <a:rPr lang="en-US" dirty="0"/>
              <a:t> </a:t>
            </a:r>
            <a:r>
              <a:rPr lang="en-US" dirty="0" err="1"/>
              <a:t>가능하도록</a:t>
            </a:r>
            <a:r>
              <a:rPr lang="en-US" dirty="0"/>
              <a:t> </a:t>
            </a:r>
            <a:r>
              <a:rPr lang="en-US" dirty="0" err="1"/>
              <a:t>설정하기</a:t>
            </a:r>
            <a:endParaRPr dirty="0"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 err="1"/>
              <a:t>만약</a:t>
            </a:r>
            <a:r>
              <a:rPr lang="en-US" dirty="0"/>
              <a:t> </a:t>
            </a:r>
            <a:r>
              <a:rPr lang="en-US" dirty="0" err="1"/>
              <a:t>모든</a:t>
            </a:r>
            <a:r>
              <a:rPr lang="en-US" dirty="0"/>
              <a:t> </a:t>
            </a:r>
            <a:r>
              <a:rPr lang="en-US" dirty="0" err="1"/>
              <a:t>곳이</a:t>
            </a:r>
            <a:r>
              <a:rPr lang="en-US" dirty="0"/>
              <a:t> </a:t>
            </a:r>
            <a:r>
              <a:rPr lang="en-US" dirty="0" err="1"/>
              <a:t>아닌</a:t>
            </a:r>
            <a:r>
              <a:rPr lang="en-US" dirty="0"/>
              <a:t> </a:t>
            </a:r>
            <a:r>
              <a:rPr lang="en-US" dirty="0" err="1"/>
              <a:t>원하는</a:t>
            </a:r>
            <a:r>
              <a:rPr lang="en-US" dirty="0"/>
              <a:t> </a:t>
            </a:r>
            <a:r>
              <a:rPr lang="en-US" dirty="0" err="1"/>
              <a:t>주소만</a:t>
            </a:r>
            <a:r>
              <a:rPr lang="en-US" dirty="0"/>
              <a:t> </a:t>
            </a:r>
            <a:r>
              <a:rPr lang="en-US" dirty="0" err="1"/>
              <a:t>호출할</a:t>
            </a:r>
            <a:r>
              <a:rPr lang="en-US" dirty="0"/>
              <a:t> 수 </a:t>
            </a:r>
            <a:r>
              <a:rPr lang="en-US" dirty="0" err="1"/>
              <a:t>있도록</a:t>
            </a:r>
            <a:r>
              <a:rPr lang="en-US" dirty="0"/>
              <a:t> </a:t>
            </a:r>
            <a:r>
              <a:rPr lang="en-US" dirty="0" err="1"/>
              <a:t>변경할</a:t>
            </a:r>
            <a:r>
              <a:rPr lang="en-US" dirty="0"/>
              <a:t> </a:t>
            </a:r>
            <a:r>
              <a:rPr lang="en-US" dirty="0" err="1"/>
              <a:t>수도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dirty="0"/>
              <a:t>. CORS()의 </a:t>
            </a:r>
            <a:r>
              <a:rPr lang="en-US" dirty="0" err="1"/>
              <a:t>두번째</a:t>
            </a:r>
            <a:r>
              <a:rPr lang="en-US" dirty="0"/>
              <a:t> </a:t>
            </a:r>
            <a:r>
              <a:rPr lang="en-US" dirty="0" err="1"/>
              <a:t>인자에</a:t>
            </a:r>
            <a:r>
              <a:rPr lang="en-US" dirty="0"/>
              <a:t> </a:t>
            </a:r>
            <a:r>
              <a:rPr lang="en-US" dirty="0" err="1"/>
              <a:t>resources를</a:t>
            </a:r>
            <a:r>
              <a:rPr lang="en-US" dirty="0"/>
              <a:t> </a:t>
            </a:r>
            <a:r>
              <a:rPr lang="en-US" dirty="0" err="1"/>
              <a:t>사용하고</a:t>
            </a:r>
            <a:r>
              <a:rPr lang="en-US" dirty="0"/>
              <a:t> </a:t>
            </a:r>
            <a:r>
              <a:rPr lang="en-US" dirty="0" err="1"/>
              <a:t>origin과</a:t>
            </a:r>
            <a:r>
              <a:rPr lang="en-US" dirty="0"/>
              <a:t> 그 </a:t>
            </a:r>
            <a:r>
              <a:rPr lang="en-US" dirty="0" err="1"/>
              <a:t>값으로</a:t>
            </a:r>
            <a:r>
              <a:rPr lang="en-US" dirty="0"/>
              <a:t> </a:t>
            </a:r>
            <a:r>
              <a:rPr lang="en-US" dirty="0" err="1"/>
              <a:t>허용할</a:t>
            </a:r>
            <a:r>
              <a:rPr lang="en-US" dirty="0"/>
              <a:t> </a:t>
            </a:r>
            <a:r>
              <a:rPr lang="en-US" dirty="0" err="1"/>
              <a:t>도메인</a:t>
            </a:r>
            <a:r>
              <a:rPr lang="en-US" dirty="0"/>
              <a:t> </a:t>
            </a:r>
            <a:r>
              <a:rPr lang="en-US" dirty="0" err="1"/>
              <a:t>주소를</a:t>
            </a:r>
            <a:r>
              <a:rPr lang="en-US" dirty="0"/>
              <a:t> </a:t>
            </a:r>
            <a:r>
              <a:rPr lang="en-US" dirty="0" err="1"/>
              <a:t>입력합니다</a:t>
            </a:r>
            <a:r>
              <a:rPr lang="en-US" dirty="0"/>
              <a:t>.</a:t>
            </a:r>
            <a:endParaRPr dirty="0"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CORS(app, resources={r'*': {'origins': '*'}})</a:t>
            </a:r>
            <a:endParaRPr dirty="0"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CORS(app, resources={r'*': {'origins': 'https://webisfree.com'}})</a:t>
            </a:r>
            <a:endParaRPr dirty="0"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CORS(app, resources={r'/_</a:t>
            </a:r>
            <a:r>
              <a:rPr lang="en-US" dirty="0" err="1"/>
              <a:t>api</a:t>
            </a:r>
            <a:r>
              <a:rPr lang="en-US" dirty="0"/>
              <a:t>/*': {'origins': 'https://webisfree.com:5000'}})</a:t>
            </a:r>
            <a:endParaRPr dirty="0"/>
          </a:p>
        </p:txBody>
      </p:sp>
      <p:sp>
        <p:nvSpPr>
          <p:cNvPr id="2571" name="Google Shape;2571;p30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311</a:t>
            </a:fld>
            <a:endParaRPr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3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guestbook.py</a:t>
            </a:r>
            <a:endParaRPr/>
          </a:p>
        </p:txBody>
      </p:sp>
      <p:pic>
        <p:nvPicPr>
          <p:cNvPr id="2577" name="Google Shape;2577;p3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88411" y="1341438"/>
            <a:ext cx="8167177" cy="47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8" name="Google Shape;2578;p3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312</a:t>
            </a:fld>
            <a:endParaRPr/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3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guestbook.py</a:t>
            </a:r>
            <a:endParaRPr/>
          </a:p>
        </p:txBody>
      </p:sp>
      <p:pic>
        <p:nvPicPr>
          <p:cNvPr id="2584" name="Google Shape;2584;p3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19060" y="1341438"/>
            <a:ext cx="6305880" cy="47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5" name="Google Shape;2585;p3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313</a:t>
            </a:fld>
            <a:endParaRPr/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3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guestbook.py</a:t>
            </a:r>
            <a:endParaRPr/>
          </a:p>
        </p:txBody>
      </p:sp>
      <p:pic>
        <p:nvPicPr>
          <p:cNvPr id="2591" name="Google Shape;2591;p3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74609" y="1341438"/>
            <a:ext cx="6794782" cy="47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2" name="Google Shape;2592;p3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314</a:t>
            </a:fld>
            <a:endParaRPr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3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guestbook.py</a:t>
            </a:r>
            <a:endParaRPr/>
          </a:p>
        </p:txBody>
      </p:sp>
      <p:pic>
        <p:nvPicPr>
          <p:cNvPr id="2598" name="Google Shape;2598;p3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369579"/>
            <a:ext cx="8229600" cy="4728443"/>
          </a:xfrm>
          <a:prstGeom prst="rect">
            <a:avLst/>
          </a:prstGeom>
          <a:noFill/>
          <a:ln>
            <a:noFill/>
          </a:ln>
        </p:spPr>
      </p:pic>
      <p:sp>
        <p:nvSpPr>
          <p:cNvPr id="2599" name="Google Shape;2599;p3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315</a:t>
            </a:fld>
            <a:endParaRPr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3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guestbook.py</a:t>
            </a:r>
            <a:endParaRPr/>
          </a:p>
        </p:txBody>
      </p:sp>
      <p:pic>
        <p:nvPicPr>
          <p:cNvPr id="2605" name="Google Shape;2605;p3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1838325"/>
            <a:ext cx="7315200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6" name="Google Shape;2606;p3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316</a:t>
            </a:fld>
            <a:endParaRPr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317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1" y="958032"/>
            <a:ext cx="5801535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4170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DBModule.py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101600" indent="0">
              <a:buNone/>
            </a:pPr>
            <a:r>
              <a:rPr lang="en-US" altLang="ko-KR" dirty="0"/>
              <a:t>import </a:t>
            </a:r>
            <a:r>
              <a:rPr lang="en-US" altLang="ko-KR" dirty="0" err="1"/>
              <a:t>pymysql</a:t>
            </a:r>
            <a:endParaRPr lang="en-US" altLang="ko-KR" dirty="0"/>
          </a:p>
          <a:p>
            <a:pPr marL="10160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# </a:t>
            </a:r>
            <a:r>
              <a:rPr lang="ko-KR" altLang="en-US" dirty="0" err="1"/>
              <a:t>디비</a:t>
            </a:r>
            <a:r>
              <a:rPr lang="ko-KR" altLang="en-US" dirty="0"/>
              <a:t> 처리 전담 모듈</a:t>
            </a:r>
          </a:p>
          <a:p>
            <a:pPr marL="101600" indent="0">
              <a:buNone/>
            </a:pPr>
            <a:r>
              <a:rPr lang="en-US" altLang="ko-KR" dirty="0"/>
              <a:t>class Database:</a:t>
            </a:r>
          </a:p>
          <a:p>
            <a:pPr marL="101600" indent="0">
              <a:buNone/>
            </a:pPr>
            <a:r>
              <a:rPr lang="en-US" altLang="ko-KR" dirty="0"/>
              <a:t>    # </a:t>
            </a:r>
            <a:r>
              <a:rPr lang="ko-KR" altLang="en-US" dirty="0" err="1"/>
              <a:t>생성자</a:t>
            </a:r>
            <a:endParaRPr lang="ko-KR" altLang="en-US" dirty="0"/>
          </a:p>
          <a:p>
            <a:pPr marL="101600" indent="0">
              <a:buNone/>
            </a:pPr>
            <a:r>
              <a:rPr lang="ko-KR" altLang="en-US" dirty="0"/>
              <a:t>    </a:t>
            </a:r>
            <a:r>
              <a:rPr lang="en-US" altLang="ko-KR" dirty="0"/>
              <a:t># </a:t>
            </a:r>
            <a:r>
              <a:rPr lang="ko-KR" altLang="en-US" dirty="0" err="1"/>
              <a:t>파이썬은</a:t>
            </a:r>
            <a:r>
              <a:rPr lang="ko-KR" altLang="en-US" dirty="0"/>
              <a:t> 오버로딩을 허용하지 않는다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01600" indent="0">
              <a:buNone/>
            </a:pPr>
            <a:r>
              <a:rPr lang="ko-KR" altLang="en-US" dirty="0"/>
              <a:t>    </a:t>
            </a:r>
            <a:r>
              <a:rPr lang="en-US" altLang="ko-KR" dirty="0"/>
              <a:t># </a:t>
            </a:r>
            <a:r>
              <a:rPr lang="ko-KR" altLang="en-US" dirty="0"/>
              <a:t>동일한 이름의 함수를 못 </a:t>
            </a:r>
            <a:r>
              <a:rPr lang="ko-KR" altLang="en-US" dirty="0" err="1"/>
              <a:t>만듬</a:t>
            </a:r>
            <a:endParaRPr lang="ko-KR" altLang="en-US" dirty="0"/>
          </a:p>
          <a:p>
            <a:pPr marL="101600" indent="0">
              <a:buNone/>
            </a:pPr>
            <a:r>
              <a:rPr lang="ko-KR" altLang="en-US" dirty="0"/>
              <a:t>    </a:t>
            </a:r>
            <a:r>
              <a:rPr lang="en-US" altLang="ko-KR" dirty="0"/>
              <a:t># </a:t>
            </a:r>
            <a:r>
              <a:rPr lang="ko-KR" altLang="en-US" dirty="0"/>
              <a:t>매개변수로 </a:t>
            </a:r>
            <a:r>
              <a:rPr lang="en-US" altLang="ko-KR" dirty="0"/>
              <a:t>self</a:t>
            </a:r>
            <a:r>
              <a:rPr lang="ko-KR" altLang="en-US" dirty="0"/>
              <a:t>를 데리고 다녀야 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01600" indent="0">
              <a:buNone/>
            </a:pPr>
            <a:r>
              <a:rPr lang="ko-KR" altLang="en-US" dirty="0"/>
              <a:t>    </a:t>
            </a:r>
            <a:r>
              <a:rPr lang="en-US" altLang="ko-KR" dirty="0"/>
              <a:t># </a:t>
            </a:r>
            <a:r>
              <a:rPr lang="ko-KR" altLang="en-US" dirty="0" err="1"/>
              <a:t>객체자신의</a:t>
            </a:r>
            <a:r>
              <a:rPr lang="ko-KR" altLang="en-US" dirty="0"/>
              <a:t> </a:t>
            </a:r>
            <a:r>
              <a:rPr lang="ko-KR" altLang="en-US" dirty="0" err="1"/>
              <a:t>기리키는게</a:t>
            </a:r>
            <a:r>
              <a:rPr lang="ko-KR" altLang="en-US" dirty="0"/>
              <a:t> </a:t>
            </a:r>
            <a:r>
              <a:rPr lang="en-US" altLang="ko-KR" dirty="0"/>
              <a:t>self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01600" indent="0">
              <a:buNone/>
            </a:pPr>
            <a:r>
              <a:rPr lang="ko-KR" altLang="en-US" dirty="0"/>
              <a:t>    </a:t>
            </a:r>
            <a:r>
              <a:rPr lang="en-US" altLang="ko-KR" dirty="0"/>
              <a:t># </a:t>
            </a:r>
            <a:r>
              <a:rPr lang="ko-KR" altLang="en-US" dirty="0"/>
              <a:t>대부분의 </a:t>
            </a:r>
            <a:r>
              <a:rPr lang="ko-KR" altLang="en-US" dirty="0" err="1"/>
              <a:t>다른언어는</a:t>
            </a:r>
            <a:r>
              <a:rPr lang="ko-KR" altLang="en-US" dirty="0"/>
              <a:t> 변수를 여기에 선언 </a:t>
            </a:r>
            <a:r>
              <a:rPr lang="en-US" altLang="ko-KR" dirty="0"/>
              <a:t>(</a:t>
            </a:r>
            <a:r>
              <a:rPr lang="ko-KR" altLang="en-US" dirty="0"/>
              <a:t>클래스변수로 알아서</a:t>
            </a:r>
            <a:r>
              <a:rPr lang="en-US" altLang="ko-KR" dirty="0"/>
              <a:t>)</a:t>
            </a:r>
            <a:endParaRPr lang="ko-KR" altLang="en-US" dirty="0"/>
          </a:p>
          <a:p>
            <a:pPr marL="101600" indent="0">
              <a:buNone/>
            </a:pPr>
            <a:r>
              <a:rPr lang="ko-KR" altLang="en-US" dirty="0"/>
              <a:t>    </a:t>
            </a:r>
            <a:r>
              <a:rPr lang="en-US" altLang="ko-KR" dirty="0"/>
              <a:t># </a:t>
            </a:r>
            <a:r>
              <a:rPr lang="ko-KR" altLang="en-US" dirty="0" err="1"/>
              <a:t>맨처음에</a:t>
            </a:r>
            <a:r>
              <a:rPr lang="ko-KR" altLang="en-US" dirty="0"/>
              <a:t> 클래스 </a:t>
            </a:r>
            <a:r>
              <a:rPr lang="ko-KR" altLang="en-US" dirty="0" err="1"/>
              <a:t>정의시</a:t>
            </a:r>
            <a:r>
              <a:rPr lang="ko-KR" altLang="en-US" dirty="0"/>
              <a:t> 딱 한번 만든다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01600" indent="0">
              <a:buNone/>
            </a:pPr>
            <a:r>
              <a:rPr lang="ko-KR" altLang="en-US" dirty="0"/>
              <a:t>    </a:t>
            </a:r>
            <a:r>
              <a:rPr lang="en-US" altLang="ko-KR" dirty="0" err="1"/>
              <a:t>def</a:t>
            </a:r>
            <a:r>
              <a:rPr lang="en-US" altLang="ko-KR" dirty="0"/>
              <a:t> __</a:t>
            </a:r>
            <a:r>
              <a:rPr lang="en-US" altLang="ko-KR" dirty="0" err="1"/>
              <a:t>init</a:t>
            </a:r>
            <a:r>
              <a:rPr lang="en-US" altLang="ko-KR" dirty="0"/>
              <a:t>__(self):</a:t>
            </a:r>
          </a:p>
          <a:p>
            <a:pPr marL="101600" indent="0">
              <a:buNone/>
            </a:pPr>
            <a:r>
              <a:rPr lang="en-US" altLang="ko-KR" dirty="0"/>
              <a:t>        # </a:t>
            </a:r>
            <a:r>
              <a:rPr lang="ko-KR" altLang="en-US" dirty="0"/>
              <a:t>함수를 만들긴 </a:t>
            </a:r>
            <a:r>
              <a:rPr lang="ko-KR" altLang="en-US" dirty="0" err="1"/>
              <a:t>만들건데</a:t>
            </a:r>
            <a:r>
              <a:rPr lang="ko-KR" altLang="en-US" dirty="0"/>
              <a:t> 함수 몸통은 나중에 만들자</a:t>
            </a:r>
            <a:r>
              <a:rPr lang="en-US" altLang="ko-KR" dirty="0"/>
              <a:t>.</a:t>
            </a:r>
            <a:endParaRPr lang="ko-KR" altLang="en-US" dirty="0"/>
          </a:p>
          <a:p>
            <a:pPr marL="101600" indent="0">
              <a:buNone/>
            </a:pPr>
            <a:r>
              <a:rPr lang="ko-KR" altLang="en-US" dirty="0"/>
              <a:t>        </a:t>
            </a:r>
            <a:r>
              <a:rPr lang="en-US" altLang="ko-KR" dirty="0"/>
              <a:t># pass</a:t>
            </a:r>
          </a:p>
          <a:p>
            <a:pPr marL="101600" indent="0">
              <a:buNone/>
            </a:pPr>
            <a:r>
              <a:rPr lang="en-US" altLang="ko-KR" dirty="0"/>
              <a:t>        </a:t>
            </a:r>
            <a:r>
              <a:rPr lang="en-US" altLang="ko-KR" dirty="0" err="1"/>
              <a:t>self.db</a:t>
            </a:r>
            <a:r>
              <a:rPr lang="en-US" altLang="ko-KR" dirty="0"/>
              <a:t> = </a:t>
            </a:r>
            <a:r>
              <a:rPr lang="en-US" altLang="ko-KR" dirty="0" err="1"/>
              <a:t>pymysql.connect</a:t>
            </a:r>
            <a:r>
              <a:rPr lang="en-US" altLang="ko-KR" dirty="0"/>
              <a:t>(host='localhost', user='user01', password='2718', </a:t>
            </a:r>
            <a:r>
              <a:rPr lang="en-US" altLang="ko-KR" dirty="0" err="1"/>
              <a:t>db</a:t>
            </a:r>
            <a:r>
              <a:rPr lang="en-US" altLang="ko-KR" dirty="0"/>
              <a:t>='</a:t>
            </a:r>
            <a:r>
              <a:rPr lang="en-US" altLang="ko-KR" dirty="0" err="1"/>
              <a:t>mydb</a:t>
            </a:r>
            <a:r>
              <a:rPr lang="en-US" altLang="ko-KR" dirty="0"/>
              <a:t>', port=3306)</a:t>
            </a:r>
          </a:p>
          <a:p>
            <a:pPr marL="101600" indent="0">
              <a:buNone/>
            </a:pPr>
            <a:r>
              <a:rPr lang="en-US" altLang="ko-KR" dirty="0"/>
              <a:t>        </a:t>
            </a:r>
            <a:r>
              <a:rPr lang="en-US" altLang="ko-KR" dirty="0" err="1"/>
              <a:t>self.cursor</a:t>
            </a:r>
            <a:r>
              <a:rPr lang="en-US" altLang="ko-KR" dirty="0"/>
              <a:t> = </a:t>
            </a:r>
            <a:r>
              <a:rPr lang="en-US" altLang="ko-KR" dirty="0" err="1"/>
              <a:t>self.db.cursor</a:t>
            </a:r>
            <a:r>
              <a:rPr lang="en-US" altLang="ko-KR" dirty="0"/>
              <a:t>(</a:t>
            </a:r>
            <a:r>
              <a:rPr lang="en-US" altLang="ko-KR" dirty="0" err="1"/>
              <a:t>pymysql.cursors.DictCursor</a:t>
            </a:r>
            <a:r>
              <a:rPr lang="en-US" altLang="ko-KR" dirty="0"/>
              <a:t>)</a:t>
            </a:r>
          </a:p>
          <a:p>
            <a:pPr marL="101600" indent="0">
              <a:buNone/>
            </a:pPr>
            <a:r>
              <a:rPr lang="en-US" altLang="ko-KR" dirty="0"/>
              <a:t>        # </a:t>
            </a:r>
            <a:r>
              <a:rPr lang="ko-KR" altLang="en-US" dirty="0"/>
              <a:t>데이터 읽고 쓰기 담당 클래스 </a:t>
            </a:r>
            <a:r>
              <a:rPr lang="en-US" altLang="ko-KR" dirty="0"/>
              <a:t>-&gt; tuple </a:t>
            </a:r>
            <a:r>
              <a:rPr lang="ko-KR" altLang="en-US" dirty="0"/>
              <a:t>타입 </a:t>
            </a:r>
            <a:r>
              <a:rPr lang="en-US" altLang="ko-KR" dirty="0"/>
              <a:t>-&gt; </a:t>
            </a:r>
            <a:r>
              <a:rPr lang="en-US" altLang="ko-KR" dirty="0" err="1"/>
              <a:t>dict</a:t>
            </a:r>
            <a:r>
              <a:rPr lang="en-US" altLang="ko-KR" dirty="0"/>
              <a:t> </a:t>
            </a:r>
            <a:r>
              <a:rPr lang="ko-KR" altLang="en-US" dirty="0"/>
              <a:t>타입으로 전환</a:t>
            </a:r>
          </a:p>
          <a:p>
            <a:pPr marL="101600" indent="0">
              <a:buNone/>
            </a:pPr>
            <a:r>
              <a:rPr lang="ko-KR" altLang="en-US" dirty="0"/>
              <a:t>        </a:t>
            </a:r>
            <a:r>
              <a:rPr lang="en-US" altLang="ko-KR" dirty="0"/>
              <a:t># </a:t>
            </a:r>
            <a:r>
              <a:rPr lang="en-US" altLang="ko-KR" dirty="0" err="1"/>
              <a:t>db</a:t>
            </a:r>
            <a:r>
              <a:rPr lang="ko-KR" altLang="en-US" dirty="0"/>
              <a:t>라는 변수와 </a:t>
            </a:r>
            <a:r>
              <a:rPr lang="en-US" altLang="ko-KR" dirty="0"/>
              <a:t>cursor </a:t>
            </a:r>
            <a:r>
              <a:rPr lang="ko-KR" altLang="en-US" dirty="0"/>
              <a:t>변수를 만드는데 </a:t>
            </a:r>
            <a:r>
              <a:rPr lang="en-US" altLang="ko-KR" dirty="0"/>
              <a:t>self</a:t>
            </a:r>
            <a:r>
              <a:rPr lang="ko-KR" altLang="en-US" dirty="0"/>
              <a:t>가 </a:t>
            </a:r>
            <a:r>
              <a:rPr lang="ko-KR" altLang="en-US" dirty="0" err="1"/>
              <a:t>안붙으면</a:t>
            </a:r>
            <a:r>
              <a:rPr lang="ko-KR" altLang="en-US" dirty="0"/>
              <a:t> </a:t>
            </a:r>
            <a:r>
              <a:rPr lang="ko-KR" altLang="en-US" dirty="0" err="1"/>
              <a:t>지역변수라</a:t>
            </a:r>
            <a:r>
              <a:rPr lang="ko-KR" altLang="en-US" dirty="0"/>
              <a:t> 사라짐</a:t>
            </a:r>
          </a:p>
          <a:p>
            <a:pPr marL="101600" indent="0">
              <a:buNone/>
            </a:pPr>
            <a:r>
              <a:rPr lang="ko-KR" altLang="en-US" dirty="0"/>
              <a:t>        </a:t>
            </a:r>
            <a:r>
              <a:rPr lang="en-US" altLang="ko-KR" dirty="0"/>
              <a:t># self</a:t>
            </a:r>
            <a:r>
              <a:rPr lang="ko-KR" altLang="en-US" dirty="0"/>
              <a:t>가 있어야 클래스 변수가 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01600" indent="0">
              <a:buNone/>
            </a:pPr>
            <a:r>
              <a:rPr lang="ko-KR" altLang="en-US" dirty="0"/>
              <a:t>        </a:t>
            </a:r>
          </a:p>
          <a:p>
            <a:pPr marL="101600" indent="0">
              <a:buNone/>
            </a:pPr>
            <a:r>
              <a:rPr lang="ko-KR" altLang="en-US" dirty="0"/>
              <a:t>    </a:t>
            </a:r>
            <a:r>
              <a:rPr lang="en-US" altLang="ko-KR" dirty="0"/>
              <a:t># insert, delete, update</a:t>
            </a:r>
          </a:p>
          <a:p>
            <a:pPr marL="101600" indent="0">
              <a:buNone/>
            </a:pPr>
            <a:r>
              <a:rPr lang="en-US" altLang="ko-KR" dirty="0"/>
              <a:t>    </a:t>
            </a:r>
            <a:r>
              <a:rPr lang="en-US" altLang="ko-KR" dirty="0" err="1"/>
              <a:t>def</a:t>
            </a:r>
            <a:r>
              <a:rPr lang="en-US" altLang="ko-KR" dirty="0"/>
              <a:t> execute(self, query, </a:t>
            </a:r>
            <a:r>
              <a:rPr lang="en-US" altLang="ko-KR" dirty="0" err="1"/>
              <a:t>args</a:t>
            </a:r>
            <a:r>
              <a:rPr lang="en-US" altLang="ko-KR" dirty="0"/>
              <a:t>={}):        </a:t>
            </a:r>
          </a:p>
          <a:p>
            <a:pPr marL="101600" indent="0">
              <a:buNone/>
            </a:pPr>
            <a:r>
              <a:rPr lang="en-US" altLang="ko-KR" dirty="0"/>
              <a:t>        </a:t>
            </a:r>
            <a:r>
              <a:rPr lang="en-US" altLang="ko-KR" dirty="0" err="1"/>
              <a:t>self.cursor.execute</a:t>
            </a:r>
            <a:r>
              <a:rPr lang="en-US" altLang="ko-KR" dirty="0"/>
              <a:t>(query, </a:t>
            </a:r>
            <a:r>
              <a:rPr lang="en-US" altLang="ko-KR" dirty="0" err="1"/>
              <a:t>args</a:t>
            </a:r>
            <a:r>
              <a:rPr lang="en-US" altLang="ko-KR" dirty="0"/>
              <a:t>)</a:t>
            </a:r>
          </a:p>
          <a:p>
            <a:pPr marL="101600" indent="0">
              <a:buNone/>
            </a:pPr>
            <a:r>
              <a:rPr lang="en-US" altLang="ko-KR" dirty="0"/>
              <a:t>        # </a:t>
            </a:r>
            <a:r>
              <a:rPr lang="ko-KR" altLang="en-US" dirty="0" err="1"/>
              <a:t>파이선</a:t>
            </a:r>
            <a:r>
              <a:rPr lang="ko-KR" altLang="en-US" dirty="0"/>
              <a:t> </a:t>
            </a:r>
            <a:r>
              <a:rPr lang="en-US" altLang="ko-KR" dirty="0" err="1"/>
              <a:t>mysql</a:t>
            </a:r>
            <a:r>
              <a:rPr lang="ko-KR" altLang="en-US" dirty="0"/>
              <a:t>은 </a:t>
            </a:r>
            <a:r>
              <a:rPr lang="en-US" altLang="ko-KR" dirty="0"/>
              <a:t>commit </a:t>
            </a:r>
            <a:r>
              <a:rPr lang="ko-KR" altLang="en-US" dirty="0"/>
              <a:t>안하면 </a:t>
            </a:r>
            <a:r>
              <a:rPr lang="ko-KR" altLang="en-US" dirty="0" err="1"/>
              <a:t>디비</a:t>
            </a:r>
            <a:r>
              <a:rPr lang="ko-KR" altLang="en-US" dirty="0"/>
              <a:t> 반영 안된다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101600" indent="0">
              <a:buNone/>
            </a:pPr>
            <a:r>
              <a:rPr lang="ko-KR" altLang="en-US" dirty="0"/>
              <a:t>        </a:t>
            </a:r>
            <a:r>
              <a:rPr lang="en-US" altLang="ko-KR" dirty="0" err="1"/>
              <a:t>self.db.commit</a:t>
            </a:r>
            <a:r>
              <a:rPr lang="en-US" altLang="ko-KR" dirty="0"/>
              <a:t>()</a:t>
            </a:r>
          </a:p>
          <a:p>
            <a:pPr marL="101600" indent="0">
              <a:buNone/>
            </a:pPr>
            <a:r>
              <a:rPr lang="en-US" altLang="ko-KR" dirty="0"/>
              <a:t>    </a:t>
            </a:r>
          </a:p>
          <a:p>
            <a:pPr marL="101600" indent="0">
              <a:buNone/>
            </a:pPr>
            <a:r>
              <a:rPr lang="en-US" altLang="ko-KR" dirty="0"/>
              <a:t>    </a:t>
            </a:r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executeOne</a:t>
            </a:r>
            <a:r>
              <a:rPr lang="en-US" altLang="ko-KR" dirty="0"/>
              <a:t>(self, query, </a:t>
            </a:r>
            <a:r>
              <a:rPr lang="en-US" altLang="ko-KR" dirty="0" err="1"/>
              <a:t>args</a:t>
            </a:r>
            <a:r>
              <a:rPr lang="en-US" altLang="ko-KR" dirty="0"/>
              <a:t>={}):</a:t>
            </a:r>
          </a:p>
          <a:p>
            <a:pPr marL="101600" indent="0">
              <a:buNone/>
            </a:pPr>
            <a:r>
              <a:rPr lang="en-US" altLang="ko-KR" dirty="0"/>
              <a:t>        </a:t>
            </a:r>
            <a:r>
              <a:rPr lang="en-US" altLang="ko-KR" dirty="0" err="1"/>
              <a:t>self.cursor.execute</a:t>
            </a:r>
            <a:r>
              <a:rPr lang="en-US" altLang="ko-KR" dirty="0"/>
              <a:t>(query, </a:t>
            </a:r>
            <a:r>
              <a:rPr lang="en-US" altLang="ko-KR" dirty="0" err="1"/>
              <a:t>args</a:t>
            </a:r>
            <a:r>
              <a:rPr lang="en-US" altLang="ko-KR" dirty="0"/>
              <a:t>)</a:t>
            </a:r>
          </a:p>
          <a:p>
            <a:pPr marL="101600" indent="0">
              <a:buNone/>
            </a:pPr>
            <a:r>
              <a:rPr lang="en-US" altLang="ko-KR" dirty="0"/>
              <a:t>        row = </a:t>
            </a:r>
            <a:r>
              <a:rPr lang="en-US" altLang="ko-KR" dirty="0" err="1"/>
              <a:t>self.cursor.fetchone</a:t>
            </a:r>
            <a:r>
              <a:rPr lang="en-US" altLang="ko-KR" dirty="0"/>
              <a:t>()</a:t>
            </a:r>
          </a:p>
          <a:p>
            <a:pPr marL="101600" indent="0">
              <a:buNone/>
            </a:pPr>
            <a:r>
              <a:rPr lang="en-US" altLang="ko-KR" dirty="0"/>
              <a:t>        return row</a:t>
            </a:r>
          </a:p>
          <a:p>
            <a:pPr marL="101600" indent="0">
              <a:buNone/>
            </a:pPr>
            <a:r>
              <a:rPr lang="en-US" altLang="ko-KR" dirty="0"/>
              <a:t>    </a:t>
            </a:r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executeAll</a:t>
            </a:r>
            <a:r>
              <a:rPr lang="en-US" altLang="ko-KR" dirty="0"/>
              <a:t>(self, query, </a:t>
            </a:r>
            <a:r>
              <a:rPr lang="en-US" altLang="ko-KR" dirty="0" err="1"/>
              <a:t>args</a:t>
            </a:r>
            <a:r>
              <a:rPr lang="en-US" altLang="ko-KR" dirty="0"/>
              <a:t>={}):</a:t>
            </a:r>
          </a:p>
          <a:p>
            <a:pPr marL="101600" indent="0">
              <a:buNone/>
            </a:pPr>
            <a:r>
              <a:rPr lang="en-US" altLang="ko-KR" dirty="0"/>
              <a:t>        </a:t>
            </a:r>
            <a:r>
              <a:rPr lang="en-US" altLang="ko-KR" dirty="0" err="1"/>
              <a:t>self.cursor.execute</a:t>
            </a:r>
            <a:r>
              <a:rPr lang="en-US" altLang="ko-KR" dirty="0"/>
              <a:t>(query, </a:t>
            </a:r>
            <a:r>
              <a:rPr lang="en-US" altLang="ko-KR" dirty="0" err="1"/>
              <a:t>args</a:t>
            </a:r>
            <a:r>
              <a:rPr lang="en-US" altLang="ko-KR" dirty="0"/>
              <a:t>)</a:t>
            </a:r>
          </a:p>
          <a:p>
            <a:pPr marL="101600" indent="0">
              <a:buNone/>
            </a:pPr>
            <a:r>
              <a:rPr lang="en-US" altLang="ko-KR" dirty="0"/>
              <a:t>        rows = </a:t>
            </a:r>
            <a:r>
              <a:rPr lang="en-US" altLang="ko-KR" dirty="0" err="1"/>
              <a:t>self.cursor.fetchall</a:t>
            </a:r>
            <a:r>
              <a:rPr lang="en-US" altLang="ko-KR" dirty="0"/>
              <a:t>()</a:t>
            </a:r>
          </a:p>
          <a:p>
            <a:pPr marL="101600" indent="0">
              <a:buNone/>
            </a:pPr>
            <a:r>
              <a:rPr lang="en-US" altLang="ko-KR" dirty="0"/>
              <a:t>        return rows</a:t>
            </a:r>
          </a:p>
          <a:p>
            <a:pPr marL="101600" indent="0">
              <a:buNone/>
            </a:pPr>
            <a:r>
              <a:rPr lang="en-US" altLang="ko-KR" dirty="0"/>
              <a:t>    </a:t>
            </a:r>
            <a:r>
              <a:rPr lang="en-US" altLang="ko-KR" dirty="0" err="1"/>
              <a:t>def</a:t>
            </a:r>
            <a:r>
              <a:rPr lang="en-US" altLang="ko-KR" dirty="0"/>
              <a:t> close(self):</a:t>
            </a:r>
          </a:p>
          <a:p>
            <a:pPr marL="101600" indent="0">
              <a:buNone/>
            </a:pPr>
            <a:r>
              <a:rPr lang="en-US" altLang="ko-KR" dirty="0"/>
              <a:t>        </a:t>
            </a:r>
            <a:r>
              <a:rPr lang="en-US" altLang="ko-KR" dirty="0" err="1"/>
              <a:t>self.db.close</a:t>
            </a:r>
            <a:r>
              <a:rPr lang="en-US" altLang="ko-KR" dirty="0"/>
              <a:t>()</a:t>
            </a:r>
          </a:p>
          <a:p>
            <a:pPr marL="101600" indent="0">
              <a:buNone/>
            </a:pPr>
            <a:r>
              <a:rPr lang="en-US" altLang="ko-KR" dirty="0"/>
              <a:t>        </a:t>
            </a:r>
          </a:p>
          <a:p>
            <a:pPr marL="10160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if __name__ == "__main__":</a:t>
            </a:r>
          </a:p>
          <a:p>
            <a:pPr marL="101600" indent="0">
              <a:buNone/>
            </a:pPr>
            <a:r>
              <a:rPr lang="en-US" altLang="ko-KR" dirty="0"/>
              <a:t>    </a:t>
            </a:r>
            <a:r>
              <a:rPr lang="en-US" altLang="ko-KR" dirty="0" err="1"/>
              <a:t>db</a:t>
            </a:r>
            <a:r>
              <a:rPr lang="en-US" altLang="ko-KR" dirty="0"/>
              <a:t> = Database()</a:t>
            </a:r>
          </a:p>
          <a:p>
            <a:pPr marL="101600" indent="0">
              <a:buNone/>
            </a:pPr>
            <a:r>
              <a:rPr lang="en-US" altLang="ko-KR" dirty="0"/>
              <a:t>    </a:t>
            </a:r>
            <a:r>
              <a:rPr lang="en-US" altLang="ko-KR" dirty="0" err="1"/>
              <a:t>db.execute</a:t>
            </a:r>
            <a:r>
              <a:rPr lang="en-US" altLang="ko-KR" dirty="0"/>
              <a:t>("""</a:t>
            </a:r>
          </a:p>
          <a:p>
            <a:pPr marL="101600" indent="0">
              <a:buNone/>
            </a:pPr>
            <a:r>
              <a:rPr lang="en-US" altLang="ko-KR" dirty="0"/>
              <a:t>               insert into guestbook(title, writer, contents, </a:t>
            </a:r>
            <a:r>
              <a:rPr lang="en-US" altLang="ko-KR" dirty="0" err="1"/>
              <a:t>wdate</a:t>
            </a:r>
            <a:r>
              <a:rPr lang="en-US" altLang="ko-KR" dirty="0"/>
              <a:t>) values </a:t>
            </a:r>
          </a:p>
          <a:p>
            <a:pPr marL="101600" indent="0">
              <a:buNone/>
            </a:pPr>
            <a:r>
              <a:rPr lang="en-US" altLang="ko-KR" dirty="0"/>
              <a:t>               (%s, %s, %s, NOW())</a:t>
            </a:r>
          </a:p>
          <a:p>
            <a:pPr marL="101600" indent="0">
              <a:buNone/>
            </a:pPr>
            <a:r>
              <a:rPr lang="en-US" altLang="ko-KR" dirty="0"/>
              <a:t>               """, ('</a:t>
            </a:r>
            <a:r>
              <a:rPr lang="ko-KR" altLang="en-US" dirty="0"/>
              <a:t>테스트 제목</a:t>
            </a:r>
            <a:r>
              <a:rPr lang="en-US" altLang="ko-KR" dirty="0"/>
              <a:t>', '</a:t>
            </a:r>
            <a:r>
              <a:rPr lang="ko-KR" altLang="en-US" dirty="0"/>
              <a:t>테스트 작성자</a:t>
            </a:r>
            <a:r>
              <a:rPr lang="en-US" altLang="ko-KR" dirty="0"/>
              <a:t>', '</a:t>
            </a:r>
            <a:r>
              <a:rPr lang="ko-KR" altLang="en-US" dirty="0"/>
              <a:t>테스트 내용</a:t>
            </a:r>
            <a:r>
              <a:rPr lang="en-US" altLang="ko-KR" dirty="0"/>
              <a:t>'))</a:t>
            </a:r>
          </a:p>
          <a:p>
            <a:pPr marL="101600" indent="0">
              <a:buNone/>
            </a:pPr>
            <a:r>
              <a:rPr lang="en-US" altLang="ko-KR" dirty="0"/>
              <a:t>    rows = </a:t>
            </a:r>
            <a:r>
              <a:rPr lang="en-US" altLang="ko-KR" dirty="0" err="1"/>
              <a:t>db.executeAll</a:t>
            </a:r>
            <a:r>
              <a:rPr lang="en-US" altLang="ko-KR" dirty="0"/>
              <a:t>("select * from guestbook")</a:t>
            </a:r>
          </a:p>
          <a:p>
            <a:pPr marL="101600" indent="0">
              <a:buNone/>
            </a:pPr>
            <a:r>
              <a:rPr lang="en-US" altLang="ko-KR" dirty="0"/>
              <a:t>    for row in rows:</a:t>
            </a:r>
          </a:p>
          <a:p>
            <a:pPr marL="101600" indent="0">
              <a:buNone/>
            </a:pPr>
            <a:r>
              <a:rPr lang="en-US" altLang="ko-KR" dirty="0"/>
              <a:t>        print(row)</a:t>
            </a:r>
          </a:p>
          <a:p>
            <a:pPr marL="101600" indent="0">
              <a:buNone/>
            </a:pPr>
            <a:r>
              <a:rPr lang="en-US" altLang="ko-KR" dirty="0"/>
              <a:t>    </a:t>
            </a:r>
          </a:p>
          <a:p>
            <a:pPr marL="101600" indent="0">
              <a:buNone/>
            </a:pPr>
            <a:r>
              <a:rPr lang="en-US" altLang="ko-KR" dirty="0"/>
              <a:t>    </a:t>
            </a:r>
            <a:r>
              <a:rPr lang="en-US" altLang="ko-KR" dirty="0" err="1"/>
              <a:t>db.close</a:t>
            </a:r>
            <a:r>
              <a:rPr lang="en-US" altLang="ko-KR" dirty="0"/>
              <a:t>()</a:t>
            </a:r>
          </a:p>
          <a:p>
            <a:pPr marL="101600" indent="0">
              <a:buNone/>
            </a:pP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0014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Flask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31" y="3670942"/>
            <a:ext cx="4220164" cy="182905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319</a:t>
            </a:fld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1" y="1847470"/>
            <a:ext cx="7249537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5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 연산자</a:t>
            </a:r>
            <a:endParaRPr/>
          </a:p>
        </p:txBody>
      </p:sp>
      <p:sp>
        <p:nvSpPr>
          <p:cNvPr id="327" name="Google Shape;327;p3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논리연산자</a:t>
            </a:r>
            <a:r>
              <a:rPr lang="en-US" dirty="0"/>
              <a:t> : and, or, not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관계연산자</a:t>
            </a:r>
            <a:r>
              <a:rPr lang="en-US" dirty="0"/>
              <a:t> : == != &gt;, &lt; &gt;=, &lt;= 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연산의</a:t>
            </a:r>
            <a:r>
              <a:rPr lang="en-US" dirty="0"/>
              <a:t> </a:t>
            </a:r>
            <a:r>
              <a:rPr lang="en-US" dirty="0" err="1"/>
              <a:t>결과는</a:t>
            </a:r>
            <a:r>
              <a:rPr lang="en-US" dirty="0"/>
              <a:t> true </a:t>
            </a:r>
            <a:r>
              <a:rPr lang="en-US" dirty="0" err="1"/>
              <a:t>또는</a:t>
            </a:r>
            <a:r>
              <a:rPr lang="en-US" dirty="0"/>
              <a:t> false </a:t>
            </a:r>
            <a:r>
              <a:rPr lang="en-US" dirty="0" err="1"/>
              <a:t>이다</a:t>
            </a: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/</a:t>
            </a:r>
            <a:r>
              <a:rPr lang="en-US" altLang="ko-KR" b="0" dirty="0" smtClean="0"/>
              <a:t>guestbook/list.html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320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02" y="1447363"/>
            <a:ext cx="6077798" cy="46583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7200" y="1948069"/>
            <a:ext cx="1818861" cy="357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57200" y="4194313"/>
            <a:ext cx="1818861" cy="188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57200" y="3493285"/>
            <a:ext cx="1818861" cy="188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317031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/guestbook/list.html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321</a:t>
            </a:fld>
            <a:endParaRPr lang="en-US"/>
          </a:p>
        </p:txBody>
      </p:sp>
      <p:sp>
        <p:nvSpPr>
          <p:cNvPr id="5" name="직사각형 4"/>
          <p:cNvSpPr/>
          <p:nvPr/>
        </p:nvSpPr>
        <p:spPr>
          <a:xfrm>
            <a:off x="457200" y="1606726"/>
            <a:ext cx="8120743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&lt;!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DOCTYPE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   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meta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charset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meta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http-</a:t>
            </a:r>
            <a:r>
              <a:rPr lang="en-US" altLang="ko-KR" sz="1200" dirty="0" err="1">
                <a:solidFill>
                  <a:srgbClr val="B392F0"/>
                </a:solidFill>
                <a:latin typeface="Consolas" panose="020B0609020204030204" pitchFamily="49" charset="0"/>
              </a:rPr>
              <a:t>equiv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"X-UA-Compatible"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"IE=edge"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meta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"description"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meta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"viewport"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"width=device-width, initial-scale=1"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B392F0"/>
                </a:solidFill>
                <a:latin typeface="Consolas" panose="020B0609020204030204" pitchFamily="49" charset="0"/>
              </a:rPr>
              <a:t>rel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B392F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head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&lt;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&lt;</a:t>
            </a:r>
            <a:r>
              <a:rPr lang="en-US" altLang="ko-KR" sz="1200" dirty="0" err="1">
                <a:solidFill>
                  <a:srgbClr val="85E89D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{%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F97583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item </a:t>
            </a:r>
            <a:r>
              <a:rPr lang="en-US" altLang="ko-KR" sz="1200" dirty="0">
                <a:solidFill>
                  <a:srgbClr val="F97583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1E4E8"/>
                </a:solidFill>
                <a:latin typeface="Consolas" panose="020B0609020204030204" pitchFamily="49" charset="0"/>
              </a:rPr>
              <a:t>guestbookList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%}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        &lt;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B392F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"/guestbook/view/{{item.id}}"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                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            &lt;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{{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item.id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}}{{</a:t>
            </a:r>
            <a:r>
              <a:rPr lang="en-US" altLang="ko-KR" sz="1200" dirty="0" err="1">
                <a:solidFill>
                  <a:srgbClr val="E1E4E8"/>
                </a:solidFill>
                <a:latin typeface="Consolas" panose="020B0609020204030204" pitchFamily="49" charset="0"/>
              </a:rPr>
              <a:t>item.title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}}{{</a:t>
            </a:r>
            <a:r>
              <a:rPr lang="en-US" altLang="ko-KR" sz="1200" dirty="0" err="1">
                <a:solidFill>
                  <a:srgbClr val="E1E4E8"/>
                </a:solidFill>
                <a:latin typeface="Consolas" panose="020B0609020204030204" pitchFamily="49" charset="0"/>
              </a:rPr>
              <a:t>item.writer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}}{{</a:t>
            </a:r>
            <a:r>
              <a:rPr lang="en-US" altLang="ko-KR" sz="1200" dirty="0" err="1">
                <a:solidFill>
                  <a:srgbClr val="E1E4E8"/>
                </a:solidFill>
                <a:latin typeface="Consolas" panose="020B0609020204030204" pitchFamily="49" charset="0"/>
              </a:rPr>
              <a:t>item.wdate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}}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li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        &lt;/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                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{%</a:t>
            </a:r>
            <a:r>
              <a:rPr lang="en-US" altLang="ko-KR" sz="1200" dirty="0" err="1">
                <a:solidFill>
                  <a:srgbClr val="F97583"/>
                </a:solidFill>
                <a:latin typeface="Consolas" panose="020B0609020204030204" pitchFamily="49" charset="0"/>
              </a:rPr>
              <a:t>endfor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%}</a:t>
            </a:r>
            <a:endParaRPr lang="en-US" altLang="ko-KR" sz="1200" dirty="0">
              <a:solidFill>
                <a:srgbClr val="E1E4E8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    &lt;/</a:t>
            </a:r>
            <a:r>
              <a:rPr lang="en-US" altLang="ko-KR" sz="1200" dirty="0" err="1">
                <a:solidFill>
                  <a:srgbClr val="85E89D"/>
                </a:solidFill>
                <a:latin typeface="Consolas" panose="020B0609020204030204" pitchFamily="49" charset="0"/>
              </a:rPr>
              <a:t>ul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&lt;/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85E89D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</a:br>
            <a:endParaRPr lang="en-US" altLang="ko-KR" sz="1200" dirty="0">
              <a:solidFill>
                <a:srgbClr val="E1E4E8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959820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dirty="0"/>
              <a:t>/</a:t>
            </a:r>
            <a:r>
              <a:rPr lang="en-US" altLang="ko-KR" b="0" dirty="0" smtClean="0"/>
              <a:t>guestbook/view.html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683670"/>
            <a:ext cx="6160661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&lt;!DOCTYPE html&gt;</a:t>
            </a:r>
          </a:p>
          <a:p>
            <a:r>
              <a:rPr lang="en-US" altLang="ko-KR" dirty="0"/>
              <a:t>&lt;html&gt;</a:t>
            </a:r>
          </a:p>
          <a:p>
            <a:r>
              <a:rPr lang="en-US" altLang="ko-KR" dirty="0"/>
              <a:t>    &lt;head&gt;</a:t>
            </a:r>
          </a:p>
          <a:p>
            <a:r>
              <a:rPr lang="en-US" altLang="ko-KR" dirty="0"/>
              <a:t>        &lt;meta charset="utf-8"&gt;</a:t>
            </a:r>
          </a:p>
          <a:p>
            <a:r>
              <a:rPr lang="en-US" altLang="ko-KR" dirty="0"/>
              <a:t>        &lt;meta http-</a:t>
            </a:r>
            <a:r>
              <a:rPr lang="en-US" altLang="ko-KR" dirty="0" err="1"/>
              <a:t>equiv</a:t>
            </a:r>
            <a:r>
              <a:rPr lang="en-US" altLang="ko-KR" dirty="0"/>
              <a:t>="X-UA-Compatible" content="IE=edge"&gt;</a:t>
            </a:r>
          </a:p>
          <a:p>
            <a:r>
              <a:rPr lang="en-US" altLang="ko-KR" dirty="0"/>
              <a:t>        &lt;title&gt;&lt;/title&gt;</a:t>
            </a:r>
          </a:p>
          <a:p>
            <a:r>
              <a:rPr lang="en-US" altLang="ko-KR" dirty="0"/>
              <a:t>        &lt;meta name="description" content=""&gt;</a:t>
            </a:r>
          </a:p>
          <a:p>
            <a:r>
              <a:rPr lang="en-US" altLang="ko-KR" dirty="0"/>
              <a:t>        &lt;meta name="viewport" content="width=device-width, initial-scale=1"&gt;</a:t>
            </a:r>
          </a:p>
          <a:p>
            <a:r>
              <a:rPr lang="en-US" altLang="ko-KR" dirty="0"/>
              <a:t>        &lt;link </a:t>
            </a:r>
            <a:r>
              <a:rPr lang="en-US" altLang="ko-KR" dirty="0" err="1"/>
              <a:t>rel</a:t>
            </a:r>
            <a:r>
              <a:rPr lang="en-US" altLang="ko-KR" dirty="0"/>
              <a:t>="stylesheet" </a:t>
            </a:r>
            <a:r>
              <a:rPr lang="en-US" altLang="ko-KR" dirty="0" err="1"/>
              <a:t>href</a:t>
            </a:r>
            <a:r>
              <a:rPr lang="en-US" altLang="ko-KR" dirty="0"/>
              <a:t>=""&gt;</a:t>
            </a:r>
          </a:p>
          <a:p>
            <a:r>
              <a:rPr lang="en-US" altLang="ko-KR" dirty="0"/>
              <a:t>    &lt;/head&gt;</a:t>
            </a:r>
          </a:p>
          <a:p>
            <a:r>
              <a:rPr lang="en-US" altLang="ko-KR" dirty="0"/>
              <a:t>    &lt;body&gt;</a:t>
            </a:r>
          </a:p>
          <a:p>
            <a:r>
              <a:rPr lang="en-US" altLang="ko-KR" dirty="0"/>
              <a:t>        </a:t>
            </a:r>
            <a:r>
              <a:rPr lang="en-US" altLang="ko-KR" dirty="0">
                <a:solidFill>
                  <a:srgbClr val="0000FF"/>
                </a:solidFill>
              </a:rPr>
              <a:t>&lt;h3&gt;{{guest.id}}&lt;/h3&gt;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        &lt;h3&gt;{{</a:t>
            </a:r>
            <a:r>
              <a:rPr lang="en-US" altLang="ko-KR" dirty="0" err="1">
                <a:solidFill>
                  <a:srgbClr val="0000FF"/>
                </a:solidFill>
              </a:rPr>
              <a:t>guest.title</a:t>
            </a:r>
            <a:r>
              <a:rPr lang="en-US" altLang="ko-KR" dirty="0">
                <a:solidFill>
                  <a:srgbClr val="0000FF"/>
                </a:solidFill>
              </a:rPr>
              <a:t>}}&lt;/h3&gt;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        &lt;h3&gt;{{</a:t>
            </a:r>
            <a:r>
              <a:rPr lang="en-US" altLang="ko-KR" dirty="0" err="1">
                <a:solidFill>
                  <a:srgbClr val="0000FF"/>
                </a:solidFill>
              </a:rPr>
              <a:t>guest.writer</a:t>
            </a:r>
            <a:r>
              <a:rPr lang="en-US" altLang="ko-KR" dirty="0">
                <a:solidFill>
                  <a:srgbClr val="0000FF"/>
                </a:solidFill>
              </a:rPr>
              <a:t>}}&lt;/h3&gt;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        &lt;h3&gt;{{</a:t>
            </a:r>
            <a:r>
              <a:rPr lang="en-US" altLang="ko-KR" dirty="0" err="1">
                <a:solidFill>
                  <a:srgbClr val="0000FF"/>
                </a:solidFill>
              </a:rPr>
              <a:t>guest.wdate</a:t>
            </a:r>
            <a:r>
              <a:rPr lang="en-US" altLang="ko-KR" dirty="0">
                <a:solidFill>
                  <a:srgbClr val="0000FF"/>
                </a:solidFill>
              </a:rPr>
              <a:t>}}&lt;/h3&gt;</a:t>
            </a:r>
          </a:p>
          <a:p>
            <a:r>
              <a:rPr lang="en-US" altLang="ko-KR" dirty="0">
                <a:solidFill>
                  <a:srgbClr val="0000FF"/>
                </a:solidFill>
              </a:rPr>
              <a:t>        &lt;h3&gt;{{</a:t>
            </a:r>
            <a:r>
              <a:rPr lang="en-US" altLang="ko-KR" dirty="0" err="1">
                <a:solidFill>
                  <a:srgbClr val="0000FF"/>
                </a:solidFill>
              </a:rPr>
              <a:t>guest.contents</a:t>
            </a:r>
            <a:r>
              <a:rPr lang="en-US" altLang="ko-KR" dirty="0">
                <a:solidFill>
                  <a:srgbClr val="0000FF"/>
                </a:solidFill>
              </a:rPr>
              <a:t>}}&lt;/h3&gt;</a:t>
            </a:r>
          </a:p>
          <a:p>
            <a:r>
              <a:rPr lang="en-US" altLang="ko-KR" dirty="0"/>
              <a:t>    &lt;/body&gt;</a:t>
            </a:r>
          </a:p>
          <a:p>
            <a:r>
              <a:rPr lang="en-US" altLang="ko-KR" dirty="0"/>
              <a:t>&lt;/html&gt;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741360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/write,/save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323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320" y="3460346"/>
            <a:ext cx="4334480" cy="28960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7200" y="1368918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1200" dirty="0" err="1">
                <a:solidFill>
                  <a:srgbClr val="E1E4E8"/>
                </a:solidFill>
                <a:latin typeface="Consolas" panose="020B0609020204030204" pitchFamily="49" charset="0"/>
              </a:rPr>
              <a:t>blueprint</a:t>
            </a:r>
            <a:r>
              <a:rPr lang="en-US" altLang="ko-KR" sz="1200" dirty="0" err="1">
                <a:solidFill>
                  <a:srgbClr val="B392F0"/>
                </a:solidFill>
                <a:latin typeface="Consolas" panose="020B0609020204030204" pitchFamily="49" charset="0"/>
              </a:rPr>
              <a:t>.routh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"/write"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 err="1">
                <a:solidFill>
                  <a:srgbClr val="F97583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B392F0"/>
                </a:solidFill>
                <a:latin typeface="Consolas" panose="020B0609020204030204" pitchFamily="49" charset="0"/>
              </a:rPr>
              <a:t>guestboo_write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97583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B392F0"/>
                </a:solidFill>
                <a:latin typeface="Consolas" panose="020B0609020204030204" pitchFamily="49" charset="0"/>
              </a:rPr>
              <a:t>render_template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"/guestbook/write.html"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/>
            </a:r>
            <a:b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1200" dirty="0" err="1">
                <a:solidFill>
                  <a:srgbClr val="E1E4E8"/>
                </a:solidFill>
                <a:latin typeface="Consolas" panose="020B0609020204030204" pitchFamily="49" charset="0"/>
              </a:rPr>
              <a:t>blueprint</a:t>
            </a:r>
            <a:r>
              <a:rPr lang="en-US" altLang="ko-KR" sz="1200" dirty="0" err="1">
                <a:solidFill>
                  <a:srgbClr val="B392F0"/>
                </a:solidFill>
                <a:latin typeface="Consolas" panose="020B0609020204030204" pitchFamily="49" charset="0"/>
              </a:rPr>
              <a:t>.routh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"/save"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FFAB70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200" dirty="0">
                <a:solidFill>
                  <a:srgbClr val="F97583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"POST"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200" dirty="0" err="1">
                <a:solidFill>
                  <a:srgbClr val="F97583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B392F0"/>
                </a:solidFill>
                <a:latin typeface="Consolas" panose="020B0609020204030204" pitchFamily="49" charset="0"/>
              </a:rPr>
              <a:t>guestbook_save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title </a:t>
            </a:r>
            <a:r>
              <a:rPr lang="en-US" altLang="ko-KR" sz="1200" dirty="0">
                <a:solidFill>
                  <a:srgbClr val="F97583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1E4E8"/>
                </a:solidFill>
                <a:latin typeface="Consolas" panose="020B0609020204030204" pitchFamily="49" charset="0"/>
              </a:rPr>
              <a:t>request.form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"title"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writer </a:t>
            </a:r>
            <a:r>
              <a:rPr lang="en-US" altLang="ko-KR" sz="1200" dirty="0">
                <a:solidFill>
                  <a:srgbClr val="F97583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1E4E8"/>
                </a:solidFill>
                <a:latin typeface="Consolas" panose="020B0609020204030204" pitchFamily="49" charset="0"/>
              </a:rPr>
              <a:t>request.form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"writer"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content </a:t>
            </a:r>
            <a:r>
              <a:rPr lang="en-US" altLang="ko-KR" sz="1200" dirty="0">
                <a:solidFill>
                  <a:srgbClr val="F97583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E1E4E8"/>
                </a:solidFill>
                <a:latin typeface="Consolas" panose="020B0609020204030204" pitchFamily="49" charset="0"/>
              </a:rPr>
              <a:t>request.form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"contents"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6A737D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200" dirty="0">
                <a:solidFill>
                  <a:srgbClr val="6A737D"/>
                </a:solidFill>
                <a:latin typeface="Consolas" panose="020B0609020204030204" pitchFamily="49" charset="0"/>
              </a:rPr>
              <a:t>서버에 남아있는 캐쉬를 삭제 시킴</a:t>
            </a:r>
            <a:endParaRPr lang="ko-KR" altLang="en-US" sz="1200" dirty="0">
              <a:solidFill>
                <a:srgbClr val="E1E4E8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6A737D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200" dirty="0" err="1">
                <a:solidFill>
                  <a:srgbClr val="6A737D"/>
                </a:solidFill>
                <a:latin typeface="Consolas" panose="020B0609020204030204" pitchFamily="49" charset="0"/>
              </a:rPr>
              <a:t>폼태그를</a:t>
            </a:r>
            <a:r>
              <a:rPr lang="ko-KR" altLang="en-US" sz="1200" dirty="0">
                <a:solidFill>
                  <a:srgbClr val="6A737D"/>
                </a:solidFill>
                <a:latin typeface="Consolas" panose="020B0609020204030204" pitchFamily="49" charset="0"/>
              </a:rPr>
              <a:t> 통해서 </a:t>
            </a:r>
            <a:r>
              <a:rPr lang="ko-KR" altLang="en-US" sz="1200" dirty="0" err="1">
                <a:solidFill>
                  <a:srgbClr val="6A737D"/>
                </a:solidFill>
                <a:latin typeface="Consolas" panose="020B0609020204030204" pitchFamily="49" charset="0"/>
              </a:rPr>
              <a:t>입력값들을</a:t>
            </a:r>
            <a:r>
              <a:rPr lang="ko-KR" altLang="en-US" sz="1200" dirty="0">
                <a:solidFill>
                  <a:srgbClr val="6A737D"/>
                </a:solidFill>
                <a:latin typeface="Consolas" panose="020B0609020204030204" pitchFamily="49" charset="0"/>
              </a:rPr>
              <a:t> 서버로 전송해서 받아오면</a:t>
            </a:r>
            <a:endParaRPr lang="ko-KR" altLang="en-US" sz="1200" dirty="0">
              <a:solidFill>
                <a:srgbClr val="E1E4E8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6A737D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200" dirty="0">
                <a:solidFill>
                  <a:srgbClr val="6A737D"/>
                </a:solidFill>
                <a:latin typeface="Consolas" panose="020B0609020204030204" pitchFamily="49" charset="0"/>
              </a:rPr>
              <a:t>값 전체를 </a:t>
            </a:r>
            <a:r>
              <a:rPr lang="ko-KR" altLang="en-US" sz="1200" dirty="0" err="1">
                <a:solidFill>
                  <a:srgbClr val="6A737D"/>
                </a:solidFill>
                <a:latin typeface="Consolas" panose="020B0609020204030204" pitchFamily="49" charset="0"/>
              </a:rPr>
              <a:t>삭제시킨다</a:t>
            </a:r>
            <a:r>
              <a:rPr lang="en-US" altLang="ko-KR" sz="1200" dirty="0">
                <a:solidFill>
                  <a:srgbClr val="6A737D"/>
                </a:solidFill>
                <a:latin typeface="Consolas" panose="020B0609020204030204" pitchFamily="49" charset="0"/>
              </a:rPr>
              <a:t>.</a:t>
            </a:r>
            <a:endParaRPr lang="ko-KR" altLang="en-US" sz="1200" dirty="0">
              <a:solidFill>
                <a:srgbClr val="E1E4E8"/>
              </a:solidFill>
              <a:latin typeface="Consolas" panose="020B0609020204030204" pitchFamily="49" charset="0"/>
            </a:endParaRPr>
          </a:p>
          <a:p>
            <a:r>
              <a:rPr lang="ko-KR" altLang="en-US" sz="1200" dirty="0">
                <a:solidFill>
                  <a:srgbClr val="E1E4E8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200" dirty="0">
                <a:solidFill>
                  <a:srgbClr val="F97583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B392F0"/>
                </a:solidFill>
                <a:latin typeface="Consolas" panose="020B0609020204030204" pitchFamily="49" charset="0"/>
              </a:rPr>
              <a:t>redirect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9ECBFF"/>
                </a:solidFill>
                <a:latin typeface="Consolas" panose="020B0609020204030204" pitchFamily="49" charset="0"/>
              </a:rPr>
              <a:t>"/guestbook/list"</a:t>
            </a:r>
            <a:r>
              <a:rPr lang="en-US" altLang="ko-KR" sz="1200" dirty="0">
                <a:solidFill>
                  <a:srgbClr val="E1E4E8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4522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 정수 입력 연습</a:t>
            </a:r>
            <a:endParaRPr/>
          </a:p>
        </p:txBody>
      </p:sp>
      <p:sp>
        <p:nvSpPr>
          <p:cNvPr id="334" name="Google Shape;334;p3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 err="1"/>
              <a:t>파일명</a:t>
            </a:r>
            <a:r>
              <a:rPr lang="en-US" b="1" dirty="0"/>
              <a:t> : 정수연습.py</a:t>
            </a:r>
            <a:endParaRPr b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b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#-*- coding: utf-8 -*-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a = </a:t>
            </a:r>
            <a:r>
              <a:rPr lang="en-US" b="1" dirty="0" err="1"/>
              <a:t>int</a:t>
            </a:r>
            <a:r>
              <a:rPr lang="en-US" b="1" dirty="0"/>
              <a:t>(input("</a:t>
            </a:r>
            <a:r>
              <a:rPr lang="en-US" b="1" dirty="0" err="1"/>
              <a:t>가로</a:t>
            </a:r>
            <a:r>
              <a:rPr lang="en-US" b="1" dirty="0"/>
              <a:t> : "))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>b = </a:t>
            </a:r>
            <a:r>
              <a:rPr lang="en-US" b="1" dirty="0" err="1"/>
              <a:t>int</a:t>
            </a:r>
            <a:r>
              <a:rPr lang="en-US" b="1" dirty="0"/>
              <a:t>(input("</a:t>
            </a:r>
            <a:r>
              <a:rPr lang="en-US" b="1" dirty="0" err="1"/>
              <a:t>세로</a:t>
            </a:r>
            <a:r>
              <a:rPr lang="en-US" b="1" dirty="0"/>
              <a:t> : "))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c = a*b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print('</a:t>
            </a:r>
            <a:r>
              <a:rPr lang="en-US" b="1" dirty="0" err="1"/>
              <a:t>가로</a:t>
            </a:r>
            <a:r>
              <a:rPr lang="en-US" b="1" dirty="0"/>
              <a:t> {0} X </a:t>
            </a:r>
            <a:r>
              <a:rPr lang="en-US" b="1" dirty="0" err="1"/>
              <a:t>세로</a:t>
            </a:r>
            <a:r>
              <a:rPr lang="en-US" b="1" dirty="0"/>
              <a:t> {1} ={2}'.format(a, b, c))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endParaRPr b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335" name="Google Shape;335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list 타입</a:t>
            </a:r>
            <a:endParaRPr/>
          </a:p>
        </p:txBody>
      </p:sp>
      <p:sp>
        <p:nvSpPr>
          <p:cNvPr id="341" name="Google Shape;341;p3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 err="1"/>
              <a:t>배열과</a:t>
            </a:r>
            <a:r>
              <a:rPr lang="en-US" dirty="0"/>
              <a:t> </a:t>
            </a:r>
            <a:r>
              <a:rPr lang="en-US" dirty="0" err="1"/>
              <a:t>유사</a:t>
            </a:r>
            <a:r>
              <a:rPr lang="en-US" dirty="0"/>
              <a:t>, </a:t>
            </a:r>
            <a:r>
              <a:rPr lang="en-US" dirty="0" err="1"/>
              <a:t>배열은</a:t>
            </a:r>
            <a:r>
              <a:rPr lang="en-US" dirty="0"/>
              <a:t> </a:t>
            </a:r>
            <a:r>
              <a:rPr lang="en-US" dirty="0" err="1"/>
              <a:t>없음</a:t>
            </a:r>
            <a:r>
              <a:rPr lang="en-US" dirty="0"/>
              <a:t>, </a:t>
            </a:r>
            <a:r>
              <a:rPr lang="en-US" dirty="0" err="1"/>
              <a:t>데이터들을</a:t>
            </a:r>
            <a:r>
              <a:rPr lang="en-US" dirty="0"/>
              <a:t> </a:t>
            </a:r>
            <a:r>
              <a:rPr lang="en-US" dirty="0" err="1"/>
              <a:t>선형구조로</a:t>
            </a:r>
            <a:r>
              <a:rPr lang="en-US" dirty="0"/>
              <a:t> </a:t>
            </a:r>
            <a:r>
              <a:rPr lang="en-US" dirty="0" err="1"/>
              <a:t>저장할</a:t>
            </a:r>
            <a:r>
              <a:rPr lang="en-US" dirty="0"/>
              <a:t> 수 </a:t>
            </a:r>
            <a:r>
              <a:rPr lang="en-US" dirty="0" err="1"/>
              <a:t>있음</a:t>
            </a:r>
            <a:r>
              <a:rPr lang="en-US" dirty="0"/>
              <a:t> </a:t>
            </a:r>
            <a:endParaRPr dirty="0"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예)</a:t>
            </a:r>
            <a:endParaRPr dirty="0"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fruits =[‘</a:t>
            </a:r>
            <a:r>
              <a:rPr lang="en-US" dirty="0" err="1"/>
              <a:t>사과</a:t>
            </a:r>
            <a:r>
              <a:rPr lang="en-US" dirty="0"/>
              <a:t>’, ‘배‘, ‘</a:t>
            </a:r>
            <a:r>
              <a:rPr lang="en-US" dirty="0" err="1"/>
              <a:t>오렌지</a:t>
            </a:r>
            <a:r>
              <a:rPr lang="en-US" dirty="0"/>
              <a:t>‘]</a:t>
            </a:r>
            <a:endParaRPr dirty="0"/>
          </a:p>
          <a:p>
            <a:pPr marL="342900" lvl="0" indent="-34290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 err="1"/>
              <a:t>colos</a:t>
            </a:r>
            <a:r>
              <a:rPr lang="en-US" dirty="0"/>
              <a:t> = [‘red’, ‘green’, ‘blue’]</a:t>
            </a:r>
            <a:endParaRPr dirty="0"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err="1"/>
              <a:t>파일명</a:t>
            </a:r>
            <a:r>
              <a:rPr lang="en-US" dirty="0"/>
              <a:t> : 리스트.py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#-*- coding: utf-8 -*-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colors=['red', 'green', 'blue'];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print(colors);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 err="1"/>
              <a:t>colors.append</a:t>
            </a:r>
            <a:r>
              <a:rPr lang="en-US" b="1" dirty="0"/>
              <a:t>('yellow’); #</a:t>
            </a:r>
            <a:r>
              <a:rPr lang="en-US" b="1" dirty="0" err="1"/>
              <a:t>맨뒤에</a:t>
            </a:r>
            <a:r>
              <a:rPr lang="en-US" b="1" dirty="0"/>
              <a:t> </a:t>
            </a:r>
            <a:r>
              <a:rPr lang="en-US" b="1" dirty="0" err="1"/>
              <a:t>데이타</a:t>
            </a:r>
            <a:r>
              <a:rPr lang="en-US" b="1" dirty="0"/>
              <a:t> </a:t>
            </a:r>
            <a:r>
              <a:rPr lang="en-US" b="1" dirty="0" err="1"/>
              <a:t>추가하기</a:t>
            </a:r>
            <a:r>
              <a:rPr lang="en-US" b="1" dirty="0"/>
              <a:t> 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print(colors);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 err="1"/>
              <a:t>colors.insert</a:t>
            </a:r>
            <a:r>
              <a:rPr lang="en-US" b="1" dirty="0"/>
              <a:t>(1, 'magenta’); #</a:t>
            </a:r>
            <a:r>
              <a:rPr lang="en-US" b="1" dirty="0" err="1"/>
              <a:t>데이타를</a:t>
            </a:r>
            <a:r>
              <a:rPr lang="en-US" b="1" dirty="0"/>
              <a:t> </a:t>
            </a:r>
            <a:r>
              <a:rPr lang="en-US" b="1" dirty="0" err="1"/>
              <a:t>중간에</a:t>
            </a:r>
            <a:r>
              <a:rPr lang="en-US" b="1" dirty="0"/>
              <a:t> </a:t>
            </a:r>
            <a:r>
              <a:rPr lang="en-US" b="1" dirty="0" err="1"/>
              <a:t>끼워넣기</a:t>
            </a:r>
            <a:r>
              <a:rPr lang="en-US" b="1" dirty="0"/>
              <a:t> </a:t>
            </a:r>
            <a:endParaRPr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 dirty="0"/>
              <a:t>print(colors);</a:t>
            </a:r>
            <a:endParaRPr dirty="0"/>
          </a:p>
          <a:p>
            <a:pPr marL="342900" lvl="0" indent="-225425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342" name="Google Shape;342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list 타입</a:t>
            </a:r>
            <a:endParaRPr/>
          </a:p>
        </p:txBody>
      </p:sp>
      <p:sp>
        <p:nvSpPr>
          <p:cNvPr id="348" name="Google Shape;348;p3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#list에 다른 list 를 추가하기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colors.extend(['white', 'black']); #반드시 list 만 extend 가능하다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print(colors);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colors += ['violet']; #append처럼 동작함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print(colors);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print(colors.index('red', 0, 5)) #위치 찾기 - 시작위치, 마지막 위치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print(colors.index('black', 0, len(colors))) #위치 찾기 </a:t>
            </a: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print(colors.count('red')) #현재 데이타 개수 알아내기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print(colors.count('빨강')) #현재 데이타 개수 알아내기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/>
            </a:r>
            <a:br>
              <a:rPr lang="en-US" b="1"/>
            </a:b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list 타입</a:t>
            </a:r>
            <a:endParaRPr/>
          </a:p>
        </p:txBody>
      </p:sp>
      <p:sp>
        <p:nvSpPr>
          <p:cNvPr id="355" name="Google Shape;355;p3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#- 데이타 정렬하기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colors.sort();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 colors 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#- 역정렬하기 sort 함수의 인수로 함수의 주소값을 전달한다 key 라는 변수에 mysort 함수를 전달한다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#데이타를 하나씩 비교할때 사용자 함수를 호출한다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def mysort(x):return x[-1];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print(colors.sort(key=mysort));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print("sort : ", colors 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list 타입</a:t>
            </a:r>
            <a:endParaRPr/>
          </a:p>
        </p:txBody>
      </p:sp>
      <p:sp>
        <p:nvSpPr>
          <p:cNvPr id="362" name="Google Shape;362;p3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fruits = ["apple", "banana", "berri", "orange"]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for temp in fruits: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	print(temp)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print(fruits[0])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print(fruits[1])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print(fruits[2])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print(fruits[3])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print("데이타 길이 : ", len(fruits))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for i in range(0, len(fruits)):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	print(fruits[i])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fruits = ['사과', '딸기', '수박']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fruits.append('참외')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fruits.insert(3, '포도')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print(fruits)</a:t>
            </a:r>
            <a:endParaRPr/>
          </a:p>
        </p:txBody>
      </p:sp>
      <p:sp>
        <p:nvSpPr>
          <p:cNvPr id="363" name="Google Shape;363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파이썬의 데이터 타입</a:t>
            </a:r>
            <a:endParaRPr/>
          </a:p>
        </p:txBody>
      </p:sp>
      <p:sp>
        <p:nvSpPr>
          <p:cNvPr id="369" name="Google Shape;369;p3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int</a:t>
            </a:r>
            <a:r>
              <a:rPr lang="en-US" dirty="0"/>
              <a:t> : </a:t>
            </a:r>
            <a:r>
              <a:rPr lang="en-US" dirty="0" err="1"/>
              <a:t>정수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float : </a:t>
            </a:r>
            <a:r>
              <a:rPr lang="en-US" dirty="0" err="1"/>
              <a:t>실수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list : </a:t>
            </a:r>
            <a:r>
              <a:rPr lang="en-US" dirty="0" err="1"/>
              <a:t>객체를</a:t>
            </a:r>
            <a:r>
              <a:rPr lang="en-US" dirty="0"/>
              <a:t> </a:t>
            </a:r>
            <a:r>
              <a:rPr lang="en-US" dirty="0" err="1"/>
              <a:t>저장한다</a:t>
            </a:r>
            <a:r>
              <a:rPr lang="en-US" dirty="0"/>
              <a:t>. </a:t>
            </a:r>
            <a:r>
              <a:rPr lang="en-US" dirty="0" err="1"/>
              <a:t>배열이</a:t>
            </a:r>
            <a:r>
              <a:rPr lang="en-US" dirty="0"/>
              <a:t> </a:t>
            </a:r>
            <a:r>
              <a:rPr lang="en-US" dirty="0" err="1"/>
              <a:t>없다</a:t>
            </a:r>
            <a:r>
              <a:rPr lang="en-US" dirty="0"/>
              <a:t>. 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dict</a:t>
            </a:r>
            <a:r>
              <a:rPr lang="en-US" dirty="0"/>
              <a:t> : </a:t>
            </a:r>
            <a:r>
              <a:rPr lang="en-US" dirty="0" err="1"/>
              <a:t>키와</a:t>
            </a:r>
            <a:r>
              <a:rPr lang="en-US" dirty="0"/>
              <a:t> 값 </a:t>
            </a:r>
            <a:r>
              <a:rPr lang="en-US" dirty="0" err="1"/>
              <a:t>쌍으로</a:t>
            </a:r>
            <a:r>
              <a:rPr lang="en-US" dirty="0"/>
              <a:t> </a:t>
            </a:r>
            <a:r>
              <a:rPr lang="en-US" dirty="0" err="1"/>
              <a:t>데이터를</a:t>
            </a:r>
            <a:r>
              <a:rPr lang="en-US" dirty="0"/>
              <a:t> </a:t>
            </a:r>
            <a:r>
              <a:rPr lang="en-US" dirty="0" err="1"/>
              <a:t>저장한다</a:t>
            </a:r>
            <a:r>
              <a:rPr lang="en-US" dirty="0"/>
              <a:t>. (</a:t>
            </a:r>
            <a:r>
              <a:rPr lang="en-US" dirty="0" err="1"/>
              <a:t>HashTable</a:t>
            </a:r>
            <a:r>
              <a:rPr lang="en-US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tuple : </a:t>
            </a:r>
            <a:r>
              <a:rPr lang="en-US" dirty="0" err="1"/>
              <a:t>읽기</a:t>
            </a:r>
            <a:r>
              <a:rPr lang="en-US" dirty="0"/>
              <a:t> </a:t>
            </a:r>
            <a:r>
              <a:rPr lang="en-US" dirty="0" err="1"/>
              <a:t>전용</a:t>
            </a:r>
            <a:r>
              <a:rPr lang="en-US" dirty="0"/>
              <a:t> list </a:t>
            </a:r>
            <a:r>
              <a:rPr lang="en-US" dirty="0" err="1"/>
              <a:t>타입</a:t>
            </a:r>
            <a:r>
              <a:rPr lang="en-US" dirty="0"/>
              <a:t> 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set : </a:t>
            </a:r>
            <a:r>
              <a:rPr lang="en-US" dirty="0" err="1"/>
              <a:t>집합타입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 err="1"/>
              <a:t>복소수</a:t>
            </a:r>
            <a:r>
              <a:rPr lang="en-US" dirty="0"/>
              <a:t> </a:t>
            </a:r>
            <a:r>
              <a:rPr lang="en-US" dirty="0" err="1"/>
              <a:t>타입이</a:t>
            </a:r>
            <a:r>
              <a:rPr lang="en-US" dirty="0"/>
              <a:t> </a:t>
            </a:r>
            <a:r>
              <a:rPr lang="en-US" dirty="0" err="1"/>
              <a:t>있다</a:t>
            </a:r>
            <a:r>
              <a:rPr lang="en-US" dirty="0"/>
              <a:t> </a:t>
            </a:r>
            <a:endParaRPr dirty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370" name="Google Shape;370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str 타입</a:t>
            </a:r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greeting = 'Hello python'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 greeting[:3])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 greeting[1:3])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 greeting[3:])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 greeting[2:5])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 greeting[:-1])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 greeting[6:])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greetings = ['flower', 'rose', 'lily']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print(greetings[1])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print(greetings[0:2])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print(greetings[1:3])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/>
            </a:r>
            <a:br>
              <a:rPr lang="en-US" b="1"/>
            </a:br>
            <a:r>
              <a:rPr lang="en-US" b="1"/>
              <a:t>colors = ['red', 'blue', 'gold']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print(colors[0])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print(colors[0:2])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377" name="Google Shape;377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파이썬 소개</a:t>
            </a:r>
            <a:endParaRPr/>
          </a:p>
        </p:txBody>
      </p:sp>
      <p:sp>
        <p:nvSpPr>
          <p:cNvPr id="111" name="Google Shape;111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str 타입</a:t>
            </a:r>
            <a:endParaRPr/>
          </a:p>
        </p:txBody>
      </p:sp>
      <p:sp>
        <p:nvSpPr>
          <p:cNvPr id="383" name="Google Shape;383;p4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colors.append('green')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colors.insert(1, 'yellow')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colors.extend(['white', 'gray'])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print(colors)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print('red' in colors 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colors += ['red']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colors += 'red' 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colors[2] = 'silver'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print(colors)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print(colors.index('red'))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print(colors.index('red', 1))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print(colors.count('red'))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r>
              <a:rPr lang="en-US" b="1"/>
              <a:t>del colors[0]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print(colors)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/>
            </a:r>
            <a:br>
              <a:rPr lang="en-US" b="1"/>
            </a:br>
            <a:endParaRPr/>
          </a:p>
        </p:txBody>
      </p:sp>
      <p:sp>
        <p:nvSpPr>
          <p:cNvPr id="384" name="Google Shape;384;p4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str 타입</a:t>
            </a:r>
            <a:endParaRPr/>
          </a:p>
        </p:txBody>
      </p:sp>
      <p:sp>
        <p:nvSpPr>
          <p:cNvPr id="390" name="Google Shape;390;p4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colors.pop()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print(colors)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colors.remove('silver')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print(colors)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colors.sort()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print(colors)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colors.reverse()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391" name="Google Shape;391;p4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dict type</a:t>
            </a:r>
            <a:endParaRPr/>
          </a:p>
        </p:txBody>
      </p:sp>
      <p:sp>
        <p:nvSpPr>
          <p:cNvPr id="397" name="Google Shape;397;p4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#dict타입.py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#다른언어 Hashtable, Hashmap, Dictionary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#키와 값 쌍으로 저장 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 = dict()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a['red']='빨간색'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a['green']='초록색'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a['blue']='파란색'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print(a)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print(a.keys())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print(a.items())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print(a['red'])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print(a['green'])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print(a['blue'])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print(list(a.keys()).count('violet'))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print(list(a.keys()).count('red'))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#print(a['violet'])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398" name="Google Shape;398;p4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if문</a:t>
            </a:r>
            <a:endParaRPr/>
          </a:p>
        </p:txBody>
      </p:sp>
      <p:sp>
        <p:nvSpPr>
          <p:cNvPr id="404" name="Google Shape;404;p4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#if연습.py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score = int(input('score? '));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if score&gt;=60: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print("합격")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else: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print("불합격")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#if문이 영향을 미치는 범위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if score&gt;=60: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print("1")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print("2")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print("3")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print("4") </a:t>
            </a:r>
            <a:endParaRPr/>
          </a:p>
        </p:txBody>
      </p:sp>
      <p:sp>
        <p:nvSpPr>
          <p:cNvPr id="405" name="Google Shape;405;p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for문</a:t>
            </a:r>
            <a:endParaRPr/>
          </a:p>
        </p:txBody>
      </p:sp>
      <p:sp>
        <p:nvSpPr>
          <p:cNvPr id="411" name="Google Shape;411;p4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for i in [1,2,3,4,5,6,7,8,9,10]: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print(i)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for item in ['사과', '바나나', '망고', '포도','수박']: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print(item)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print( list(range(1,11)))#마지막 숫자를 빼고 만든다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print( list(range(1,11,2))) #홀수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print( list(range(2,11,2))) #짝수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print( list(range(100,0,-10))) #start, end, offset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412" name="Google Shape;412;p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for문</a:t>
            </a:r>
            <a:endParaRPr/>
          </a:p>
        </p:txBody>
      </p:sp>
      <p:sp>
        <p:nvSpPr>
          <p:cNvPr id="418" name="Google Shape;418;p4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print('3단 출력')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for i in range(2,10):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print('{0} X {1} = {2}'.format(3, i, 3*i))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flowers =['장미','진달래', '수국', '민들레',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 '아마릴리스', '해바라기', '목련', '벚꽃']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for i in range(0, len(flowers), 2):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print(flowers[i])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419" name="Google Shape;419;p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for문</a:t>
            </a:r>
            <a:endParaRPr/>
          </a:p>
        </p:txBody>
      </p:sp>
      <p:sp>
        <p:nvSpPr>
          <p:cNvPr id="425" name="Google Shape;425;p46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myDic = dict() #dict 타입 객체 생성하기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myDic['red']="빨간색"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myDic['green']="초록색"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myDic['blue']="파란색"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myDic['white']="하얀색"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myDic['yellow']="노란색"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myDic['black']="검은색"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myDic['brown']="밤색"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for key in myDic.keys():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print(key, '===&gt;', myDic[key])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key = input('원하는 색은?')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if key not in myDic: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print("존재하지 않는 색상입니다")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else: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print(key, myDic[key])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426" name="Google Shape;426;p4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for문</a:t>
            </a:r>
            <a:endParaRPr/>
          </a:p>
        </p:txBody>
      </p:sp>
      <p:sp>
        <p:nvSpPr>
          <p:cNvPr id="432" name="Google Shape;432;p4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p1 = dict(name='홍길동', age=23, phone='010-0000-0000')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print(p1['name'])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print(p1['age'])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print(p1['phone'])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personList = [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dict(name='홍길동', age=23),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dict(name='장길산', age=34),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dict(name='임꺽정', age=56),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dict(name='홍경래', age=42),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dict(name='임경엽', age=27),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]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for item in personList: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print('name:{0} age:{1}'.format(item['name'],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item['age']))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433" name="Google Shape;433;p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while연습</a:t>
            </a:r>
            <a:endParaRPr/>
          </a:p>
        </p:txBody>
      </p:sp>
      <p:sp>
        <p:nvSpPr>
          <p:cNvPr id="439" name="Google Shape;439;p4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 = 1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while i&lt;=10: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print("i=", i)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if i&gt;=5: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 break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i = i+1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440" name="Google Shape;440;p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 dirty="0" err="1"/>
              <a:t>이차원배열</a:t>
            </a:r>
            <a:endParaRPr dirty="0"/>
          </a:p>
        </p:txBody>
      </p:sp>
      <p:sp>
        <p:nvSpPr>
          <p:cNvPr id="446" name="Google Shape;446;p4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apart=[[101, 102, 103, 104],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[201, 202, 203, 204],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[301, 302, 303, 304],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[401, 402, 403, 404]]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for item in apart: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for j in item: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print(j)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print(apart[0][0])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print(apart[0][1])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not_payment=[101, 203, 301, 404]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for item in apart: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for j in item: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if j not in not_payment: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            print(j, ' 호 배달')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447" name="Google Shape;447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파이썬이란…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467544" y="1556792"/>
            <a:ext cx="8208912" cy="471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1991년 귀도 반 로썸</a:t>
            </a: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(Guido van Rossum)</a:t>
            </a: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발표. 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인터프리터 언어 </a:t>
            </a: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층이 점점 넓어지는 중.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외국에서 많이 사용중 교육및 실무용으로 </a:t>
            </a: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구글 </a:t>
            </a: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동기화 서비스인 드롭박스(Dropbox)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쉽고 빠르게 웹 개발을 할 수 있도록 도와주는 프레임워크인 장고(Django)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임베디드 분야</a:t>
            </a: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통계분야- 빅데이터, 4차 산업과 관련해서 최근에 가장 많이 사용되고 있음</a:t>
            </a: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객체지향프로그램(클래스)</a:t>
            </a:r>
            <a:endParaRPr/>
          </a:p>
        </p:txBody>
      </p:sp>
      <p:sp>
        <p:nvSpPr>
          <p:cNvPr id="453" name="Google Shape;453;p5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454" name="Google Shape;454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460" name="Google Shape;460;p5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클래스와 인스턴스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이름공간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생성자와 소멸자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메서드(함수)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함수의 인자 전달 방식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람다함수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이터레이터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제너레이터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461" name="Google Shape;461;p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2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클래스란?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52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데이터와 데이터를 변형하는 함수를 같은 공간으로 작성</a:t>
            </a: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한다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메서드(Method)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인스턴스(Instance)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은닉(Information Hiding)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추상화(Abstraction)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부모클래스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자식 클래스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9" name="Google Shape;469;p52" descr="D:\PythonWork\Education\PPT\5_class_img\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0375" y="2357438"/>
            <a:ext cx="3913188" cy="176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3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기본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53"/>
          <p:cNvSpPr txBox="1">
            <a:spLocks noGrp="1"/>
          </p:cNvSpPr>
          <p:nvPr>
            <p:ph type="body" idx="1"/>
          </p:nvPr>
        </p:nvSpPr>
        <p:spPr>
          <a:xfrm>
            <a:off x="323528" y="1600200"/>
            <a:ext cx="8363272" cy="4637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클래스와 인스턴스 – 파이썬은 클래스의 멤버들을 저장하는 공간을 </a:t>
            </a: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별도로 두고, 객체 생성시 객체 내부의 모든 변수를 다시 만드는 것이 아니라 클래스 내부의 변수를 참조하고 있고, 객체 내에서 변수에 데이터를 수정할 경우에 별도의 메모리를 만든다.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그래서 객체 저장시 메모리를 아주 작게 차지한다 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클래스와 인스턴스 이름 공간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8" name="Google Shape;478;p53" descr="D:\PythonWork\Education\PPT\5_class_img\0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4357688"/>
            <a:ext cx="4222750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 공간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p54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순서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인스턴스 객체 영역 -&gt; 클래스 객체 영역 -&gt; 전역 영역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 코드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7" name="Google Shape;487;p54" descr="D:\PythonWork\Education\PPT\5_class_img\0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4128" y="2780928"/>
            <a:ext cx="3106737" cy="20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4" descr="D:\PythonWork\Education\PPT\5_class_img\07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5576" y="2852936"/>
            <a:ext cx="4883150" cy="25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5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 공간 – con’d 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6" name="Google Shape;496;p55"/>
          <p:cNvSpPr txBox="1">
            <a:spLocks noGrp="1"/>
          </p:cNvSpPr>
          <p:nvPr>
            <p:ph type="body" idx="1"/>
          </p:nvPr>
        </p:nvSpPr>
        <p:spPr>
          <a:xfrm>
            <a:off x="467544" y="1556791"/>
            <a:ext cx="8219256" cy="456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클래스와 인스턴스에 멤버 데이터 추가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rgbClr val="FF0000"/>
              </a:buClr>
              <a:buSzPts val="1600"/>
              <a:buChar char="•"/>
            </a:pPr>
            <a:r>
              <a:rPr lang="en-US" sz="16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파이썬에서는 클래스객체와 인스턴스 객체에 동적로 멤버를 추가할 수 있다</a:t>
            </a:r>
            <a:endParaRPr sz="16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모든 멤버의 접근 권한은 기본이 </a:t>
            </a:r>
            <a:r>
              <a:rPr lang="en-US" sz="16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public 이다</a:t>
            </a:r>
            <a:endParaRPr sz="16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7" name="Google Shape;497;p55" descr="D:\PythonWork\Education\PPT\5_class_img\0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672" y="3212976"/>
            <a:ext cx="5544616" cy="2589613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6"/>
          <p:cNvSpPr txBox="1"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클래스와 인스턴스 관계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p56"/>
          <p:cNvSpPr txBox="1">
            <a:spLocks noGrp="1"/>
          </p:cNvSpPr>
          <p:nvPr>
            <p:ph type="body" idx="1"/>
          </p:nvPr>
        </p:nvSpPr>
        <p:spPr>
          <a:xfrm>
            <a:off x="251520" y="1600200"/>
            <a:ext cx="843528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isinstance(인스턴스 객체, 클래스 객체)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인스턴스 객체가 어떤 클래스로부터 생성되었는지 확인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불린 형태로 결과 반환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 코드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6" name="Google Shape;506;p56" descr="D:\PythonWork\Education\PPT\5_class_img\0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3768" y="2996952"/>
            <a:ext cx="5954712" cy="2976563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7"/>
          <p:cNvSpPr txBox="1">
            <a:spLocks noGrp="1"/>
          </p:cNvSpPr>
          <p:nvPr>
            <p:ph type="title"/>
          </p:nvPr>
        </p:nvSpPr>
        <p:spPr>
          <a:xfrm>
            <a:off x="611560" y="188912"/>
            <a:ext cx="8075240" cy="1151855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생성자와 소멸자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4" name="Google Shape;514;p57"/>
          <p:cNvSpPr txBox="1">
            <a:spLocks noGrp="1"/>
          </p:cNvSpPr>
          <p:nvPr>
            <p:ph type="body" idx="1"/>
          </p:nvPr>
        </p:nvSpPr>
        <p:spPr>
          <a:xfrm>
            <a:off x="611560" y="1556792"/>
            <a:ext cx="8075240" cy="456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생성자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생성시 초기화 작업을 수행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인스턴스 객체가 생성될 때 자동으로 호출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__init__() : 하나만 만들 수 있다 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생성자를 다양하게 사용하려면 생성자 매개변수에 None 기본값을 주거나 리스트형태(*args) 또는 튜플형태(**args)로 전달해야 한다 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58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소멸자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소멸시 종료 작업을 수행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인스턴스 객체의 참조 카운터가 '0'이 될 때 호출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__del__()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p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생성자와 소멸자 예</a:t>
            </a:r>
            <a:endParaRPr/>
          </a:p>
        </p:txBody>
      </p:sp>
      <p:sp>
        <p:nvSpPr>
          <p:cNvPr id="521" name="Google Shape;521;p5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 </a:t>
            </a:r>
            <a:endParaRPr/>
          </a:p>
        </p:txBody>
      </p:sp>
      <p:sp>
        <p:nvSpPr>
          <p:cNvPr id="522" name="Google Shape;522;p5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pic>
        <p:nvPicPr>
          <p:cNvPr id="523" name="Google Shape;523;p58" descr="D:\PythonWork\Education\PPT\5_class_img\1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76" y="1844824"/>
            <a:ext cx="7931224" cy="396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9"/>
          <p:cNvSpPr txBox="1">
            <a:spLocks noGrp="1"/>
          </p:cNvSpPr>
          <p:nvPr>
            <p:ph type="title"/>
          </p:nvPr>
        </p:nvSpPr>
        <p:spPr>
          <a:xfrm>
            <a:off x="539552" y="260648"/>
            <a:ext cx="8229600" cy="1008112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메서드(함수)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59"/>
          <p:cNvSpPr txBox="1">
            <a:spLocks noGrp="1"/>
          </p:cNvSpPr>
          <p:nvPr>
            <p:ph type="body" idx="1"/>
          </p:nvPr>
        </p:nvSpPr>
        <p:spPr>
          <a:xfrm>
            <a:off x="527869" y="1412776"/>
            <a:ext cx="8220595" cy="4850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1800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함수는 여러 개의 문장(statement)을 하나로 묶어 준다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 정의 되어 있는 함수를 사용하거나 필요한 함수를 정의한다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번 혹은 여러 번 호출 될 수 있으며 함수 종료 시 결과값을 전달한다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프로그램을 구조적, 논리적으로 만들어 준다.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667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함수의정의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return</a:t>
            </a:r>
            <a:endParaRPr/>
          </a:p>
          <a:p>
            <a:pPr marL="80010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인수전달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스코핑 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인수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Lambda 함수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재귀적 함수 호출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Pass</a:t>
            </a:r>
            <a:endParaRPr/>
          </a:p>
          <a:p>
            <a:pPr marL="80010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__doc__속성과 help 함수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이터레이터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제네레이터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파이썬의 특징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6"/>
          <p:cNvSpPr txBox="1">
            <a:spLocks noGrp="1"/>
          </p:cNvSpPr>
          <p:nvPr>
            <p:ph type="body" idx="1"/>
          </p:nvPr>
        </p:nvSpPr>
        <p:spPr>
          <a:xfrm>
            <a:off x="457200" y="1628800"/>
            <a:ext cx="8229600" cy="48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가독성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간결하고 가독성이 좋습니다.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코드블럭을 들여쓰기(indentation)로 구분.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풍부한 라이브러리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인터프리터 언어</a:t>
            </a: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이다 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별도의 변수 선언이 없더라도 사용이 가능하다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접착성(C언어와의 결합이 손쉬움)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무료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유니코드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동적타이핑 (런타임시에 동적 타이핑)과 자동으로 메모리 </a:t>
            </a: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0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함수의 정의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8" name="Google Shape;538;p60"/>
          <p:cNvSpPr txBox="1">
            <a:spLocks noGrp="1"/>
          </p:cNvSpPr>
          <p:nvPr>
            <p:ph type="body" idx="1"/>
          </p:nvPr>
        </p:nvSpPr>
        <p:spPr>
          <a:xfrm>
            <a:off x="323528" y="1600200"/>
            <a:ext cx="836327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함수의 선언은 def로 시작하고 콜론(:)으로 끝낸다.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함수의 시작과 끝은 코드의 들여쓰기로 구분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시작과 끝을 명시해 줄 필요가 없다.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헤더(header)파일, 인터페이스(interface)/구현(implementation)같은 부분으로 나누지 않음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p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1"/>
          <p:cNvSpPr txBox="1"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선언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p61"/>
          <p:cNvSpPr txBox="1">
            <a:spLocks noGrp="1"/>
          </p:cNvSpPr>
          <p:nvPr>
            <p:ph type="body" idx="1"/>
          </p:nvPr>
        </p:nvSpPr>
        <p:spPr>
          <a:xfrm>
            <a:off x="251520" y="1600200"/>
            <a:ext cx="843528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선언 문법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간단한 함수 선언해 보기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 받은 2개의 인수를 서로 곱한 값을 리턴한다.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7" name="Google Shape;54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672" y="2060848"/>
            <a:ext cx="51435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1"/>
          <p:cNvSpPr txBox="1"/>
          <p:nvPr/>
        </p:nvSpPr>
        <p:spPr>
          <a:xfrm>
            <a:off x="1547664" y="4653136"/>
            <a:ext cx="4214812" cy="1323975"/>
          </a:xfrm>
          <a:prstGeom prst="rect">
            <a:avLst/>
          </a:prstGeom>
          <a:solidFill>
            <a:srgbClr val="CFE4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def Times(a, b):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    return a*b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/>
            </a:r>
            <a:b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</a:b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Times(10, 10)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100</a:t>
            </a:r>
            <a:endParaRPr dirty="0"/>
          </a:p>
        </p:txBody>
      </p:sp>
      <p:sp>
        <p:nvSpPr>
          <p:cNvPr id="549" name="Google Shape;549;p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함수의 선언</a:t>
            </a:r>
            <a:endParaRPr/>
          </a:p>
        </p:txBody>
      </p:sp>
      <p:sp>
        <p:nvSpPr>
          <p:cNvPr id="555" name="Google Shape;555;p6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메모리에 함수 객체가 생성된다</a:t>
            </a: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객체를 가리키는 레퍼런스가 생성된다.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레퍼런스를 통해서 함수를 사용하게 된다.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레퍼런스는 다른 변수에 할당 할 수 있다.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556" name="Google Shape;556;p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pic>
        <p:nvPicPr>
          <p:cNvPr id="557" name="Google Shape;557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7864" y="2204864"/>
            <a:ext cx="3500437" cy="169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8" name="Google Shape;558;p62"/>
          <p:cNvGrpSpPr/>
          <p:nvPr/>
        </p:nvGrpSpPr>
        <p:grpSpPr>
          <a:xfrm>
            <a:off x="3338339" y="4716289"/>
            <a:ext cx="2449512" cy="1196975"/>
            <a:chOff x="2919413" y="4946650"/>
            <a:chExt cx="2449512" cy="1196975"/>
          </a:xfrm>
        </p:grpSpPr>
        <p:pic>
          <p:nvPicPr>
            <p:cNvPr id="559" name="Google Shape;559;p6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19413" y="5214938"/>
              <a:ext cx="2449512" cy="928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62"/>
            <p:cNvPicPr preferRelativeResize="0"/>
            <p:nvPr/>
          </p:nvPicPr>
          <p:blipFill rotWithShape="1">
            <a:blip r:embed="rId5">
              <a:alphaModFix/>
            </a:blip>
            <a:srcRect r="33593"/>
            <a:stretch/>
          </p:blipFill>
          <p:spPr>
            <a:xfrm>
              <a:off x="2928938" y="4946650"/>
              <a:ext cx="2428875" cy="4238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61" name="Google Shape;561;p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78339" y="4628977"/>
            <a:ext cx="2857500" cy="137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Return</a:t>
            </a:r>
            <a:endParaRPr/>
          </a:p>
        </p:txBody>
      </p:sp>
      <p:sp>
        <p:nvSpPr>
          <p:cNvPr id="567" name="Google Shape;567;p63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함수를 종료시키고 호출한 곳으로 돌아가게 한다.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Arimo"/>
                <a:ea typeface="Arimo"/>
                <a:cs typeface="Arimo"/>
                <a:sym typeface="Arimo"/>
              </a:rPr>
              <a:t>return은 어떠한 객체로 돌려줄 수 있다.</a:t>
            </a:r>
            <a:endParaRPr/>
          </a:p>
          <a:p>
            <a:pPr marL="800100" lvl="1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mo"/>
              <a:buChar char="‣"/>
            </a:pPr>
            <a:r>
              <a:rPr lang="en-US">
                <a:solidFill>
                  <a:srgbClr val="143D68"/>
                </a:solidFill>
                <a:latin typeface="Arimo"/>
                <a:ea typeface="Arimo"/>
                <a:cs typeface="Arimo"/>
                <a:sym typeface="Arimo"/>
              </a:rPr>
              <a:t>여러 개의 값을 튜플로 묶어서 값을 전달 할 수 있다</a:t>
            </a:r>
            <a:br>
              <a:rPr lang="en-US">
                <a:solidFill>
                  <a:srgbClr val="143D68"/>
                </a:solidFill>
                <a:latin typeface="Arimo"/>
                <a:ea typeface="Arimo"/>
                <a:cs typeface="Arimo"/>
                <a:sym typeface="Arimo"/>
              </a:rPr>
            </a:br>
            <a:r>
              <a:rPr lang="en-US">
                <a:solidFill>
                  <a:srgbClr val="143D68"/>
                </a:solidFill>
                <a:latin typeface="Arimo"/>
                <a:ea typeface="Arimo"/>
                <a:cs typeface="Arimo"/>
                <a:sym typeface="Arimo"/>
              </a:rPr>
              <a:t/>
            </a:r>
            <a:br>
              <a:rPr lang="en-US">
                <a:solidFill>
                  <a:srgbClr val="143D68"/>
                </a:solidFill>
                <a:latin typeface="Arimo"/>
                <a:ea typeface="Arimo"/>
                <a:cs typeface="Arimo"/>
                <a:sym typeface="Arimo"/>
              </a:rPr>
            </a:br>
            <a:endParaRPr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0010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None/>
            </a:pPr>
            <a:endParaRPr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Arimo"/>
                <a:ea typeface="Arimo"/>
                <a:cs typeface="Arimo"/>
                <a:sym typeface="Arimo"/>
              </a:rPr>
              <a:t>return을 사용하지 않거나 return만 적을 때도 함수가 종료</a:t>
            </a:r>
            <a:endParaRPr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00100" lvl="1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mo"/>
              <a:buChar char="‣"/>
            </a:pPr>
            <a:r>
              <a:rPr lang="en-US">
                <a:solidFill>
                  <a:srgbClr val="143D68"/>
                </a:solidFill>
                <a:latin typeface="Arimo"/>
                <a:ea typeface="Arimo"/>
                <a:cs typeface="Arimo"/>
                <a:sym typeface="Arimo"/>
              </a:rPr>
              <a:t>리턴값으로 None을 리턴</a:t>
            </a:r>
            <a:r>
              <a:rPr lang="en-US" sz="2000">
                <a:solidFill>
                  <a:srgbClr val="143D68"/>
                </a:solidFill>
                <a:latin typeface="Arimo"/>
                <a:ea typeface="Arimo"/>
                <a:cs typeface="Arimo"/>
                <a:sym typeface="Arimo"/>
              </a:rPr>
              <a:t/>
            </a:r>
            <a:br>
              <a:rPr lang="en-US" sz="2000">
                <a:solidFill>
                  <a:srgbClr val="143D68"/>
                </a:solidFill>
                <a:latin typeface="Arimo"/>
                <a:ea typeface="Arimo"/>
                <a:cs typeface="Arimo"/>
                <a:sym typeface="Arimo"/>
              </a:rPr>
            </a:br>
            <a:endParaRPr sz="2000"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568" name="Google Shape;568;p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pic>
        <p:nvPicPr>
          <p:cNvPr id="569" name="Google Shape;569;p63"/>
          <p:cNvPicPr preferRelativeResize="0"/>
          <p:nvPr/>
        </p:nvPicPr>
        <p:blipFill rotWithShape="1">
          <a:blip r:embed="rId3">
            <a:alphaModFix/>
          </a:blip>
          <a:srcRect b="17339"/>
          <a:stretch/>
        </p:blipFill>
        <p:spPr>
          <a:xfrm>
            <a:off x="5940152" y="2420888"/>
            <a:ext cx="3014464" cy="1214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9952" y="4293096"/>
            <a:ext cx="3816424" cy="1585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3600"/>
              <a:buFont typeface="Malgun Gothic"/>
              <a:buNone/>
            </a:pPr>
            <a:r>
              <a:rPr lang="en-US" sz="36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함수에서 인수 전달</a:t>
            </a:r>
            <a:r>
              <a:rPr lang="en-US" sz="3600">
                <a:solidFill>
                  <a:srgbClr val="17365D"/>
                </a:solidFill>
              </a:rPr>
              <a:t>-1</a:t>
            </a:r>
            <a:endParaRPr>
              <a:solidFill>
                <a:srgbClr val="17365D"/>
              </a:solidFill>
            </a:endParaRPr>
          </a:p>
        </p:txBody>
      </p:sp>
      <p:sp>
        <p:nvSpPr>
          <p:cNvPr id="576" name="Google Shape;576;p64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파이썬에서 함수 인수는 레퍼런스를 이용해 전달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함수의 인수는 호출자 내부 객체의 레퍼런스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/>
          </a:p>
        </p:txBody>
      </p:sp>
      <p:sp>
        <p:nvSpPr>
          <p:cNvPr id="577" name="Google Shape;577;p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578" name="Google Shape;578;p64"/>
          <p:cNvSpPr txBox="1"/>
          <p:nvPr/>
        </p:nvSpPr>
        <p:spPr>
          <a:xfrm>
            <a:off x="3429000" y="2357438"/>
            <a:ext cx="4214813" cy="1323975"/>
          </a:xfrm>
          <a:prstGeom prst="rect">
            <a:avLst/>
          </a:prstGeom>
          <a:solidFill>
            <a:srgbClr val="CFE4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a = 10</a:t>
            </a:r>
            <a:b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</a:b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def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isZero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(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arg1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):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	return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arg1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 == 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isZero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(a)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False</a:t>
            </a:r>
            <a:endParaRPr sz="1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ourier"/>
            </a:endParaRPr>
          </a:p>
        </p:txBody>
      </p:sp>
      <p:grpSp>
        <p:nvGrpSpPr>
          <p:cNvPr id="579" name="Google Shape;579;p64"/>
          <p:cNvGrpSpPr/>
          <p:nvPr/>
        </p:nvGrpSpPr>
        <p:grpSpPr>
          <a:xfrm>
            <a:off x="3429000" y="3929063"/>
            <a:ext cx="4203700" cy="2214562"/>
            <a:chOff x="3428992" y="3929066"/>
            <a:chExt cx="4203038" cy="2214578"/>
          </a:xfrm>
        </p:grpSpPr>
        <p:sp>
          <p:nvSpPr>
            <p:cNvPr id="580" name="Google Shape;580;p64"/>
            <p:cNvSpPr/>
            <p:nvPr/>
          </p:nvSpPr>
          <p:spPr>
            <a:xfrm>
              <a:off x="3428992" y="3929066"/>
              <a:ext cx="4203038" cy="2214578"/>
            </a:xfrm>
            <a:prstGeom prst="roundRect">
              <a:avLst>
                <a:gd name="adj" fmla="val 12692"/>
              </a:avLst>
            </a:prstGeom>
            <a:solidFill>
              <a:srgbClr val="CFE4F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1" name="Google Shape;581;p64"/>
            <p:cNvSpPr/>
            <p:nvPr/>
          </p:nvSpPr>
          <p:spPr>
            <a:xfrm>
              <a:off x="5928911" y="4165605"/>
              <a:ext cx="1428525" cy="857256"/>
            </a:xfrm>
            <a:prstGeom prst="roundRect">
              <a:avLst>
                <a:gd name="adj" fmla="val 13188"/>
              </a:avLst>
            </a:prstGeom>
            <a:solidFill>
              <a:srgbClr val="93959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Function :</a:t>
              </a:r>
              <a:br>
                <a:rPr lang="en-US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en-US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isZero</a:t>
              </a:r>
              <a:endParaRPr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82" name="Google Shape;582;p64"/>
            <p:cNvCxnSpPr/>
            <p:nvPr/>
          </p:nvCxnSpPr>
          <p:spPr>
            <a:xfrm>
              <a:off x="4643239" y="4357694"/>
              <a:ext cx="1214246" cy="1587"/>
            </a:xfrm>
            <a:prstGeom prst="straightConnector1">
              <a:avLst/>
            </a:prstGeom>
            <a:noFill/>
            <a:ln w="25400" cap="flat" cmpd="sng">
              <a:solidFill>
                <a:srgbClr val="0396D6"/>
              </a:solidFill>
              <a:prstDash val="dot"/>
              <a:round/>
              <a:headEnd type="none" w="sm" len="sm"/>
              <a:tailEnd type="stealth" w="med" len="med"/>
            </a:ln>
          </p:spPr>
        </p:cxnSp>
        <p:sp>
          <p:nvSpPr>
            <p:cNvPr id="583" name="Google Shape;583;p64"/>
            <p:cNvSpPr/>
            <p:nvPr/>
          </p:nvSpPr>
          <p:spPr>
            <a:xfrm>
              <a:off x="3714697" y="5143512"/>
              <a:ext cx="1428525" cy="857256"/>
            </a:xfrm>
            <a:prstGeom prst="roundRect">
              <a:avLst>
                <a:gd name="adj" fmla="val 13188"/>
              </a:avLst>
            </a:prstGeom>
            <a:solidFill>
              <a:srgbClr val="93959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Class int :</a:t>
              </a:r>
              <a:br>
                <a:rPr lang="en-US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en-US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</a:t>
              </a:r>
              <a:endParaRPr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84" name="Google Shape;584;p64"/>
            <p:cNvCxnSpPr/>
            <p:nvPr/>
          </p:nvCxnSpPr>
          <p:spPr>
            <a:xfrm rot="5400000">
              <a:off x="4077326" y="4780765"/>
              <a:ext cx="704855" cy="1588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585" name="Google Shape;585;p64"/>
            <p:cNvSpPr/>
            <p:nvPr/>
          </p:nvSpPr>
          <p:spPr>
            <a:xfrm>
              <a:off x="4048020" y="4183068"/>
              <a:ext cx="785689" cy="357190"/>
            </a:xfrm>
            <a:prstGeom prst="roundRect">
              <a:avLst>
                <a:gd name="adj" fmla="val 34058"/>
              </a:avLst>
            </a:prstGeom>
            <a:solidFill>
              <a:srgbClr val="0396D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586" name="Google Shape;586;p64"/>
            <p:cNvCxnSpPr/>
            <p:nvPr/>
          </p:nvCxnSpPr>
          <p:spPr>
            <a:xfrm rot="10800000" flipH="1">
              <a:off x="5143222" y="5072074"/>
              <a:ext cx="857115" cy="500066"/>
            </a:xfrm>
            <a:prstGeom prst="straightConnector1">
              <a:avLst/>
            </a:prstGeom>
            <a:noFill/>
            <a:ln w="25400" cap="flat" cmpd="sng">
              <a:solidFill>
                <a:srgbClr val="3F3F3F"/>
              </a:solidFill>
              <a:prstDash val="dot"/>
              <a:round/>
              <a:headEnd type="none" w="sm" len="sm"/>
              <a:tailEnd type="stealth" w="med" len="med"/>
            </a:ln>
          </p:spPr>
        </p:cxnSp>
        <p:sp>
          <p:nvSpPr>
            <p:cNvPr id="587" name="Google Shape;587;p64"/>
            <p:cNvSpPr/>
            <p:nvPr/>
          </p:nvSpPr>
          <p:spPr>
            <a:xfrm rot="-1735636">
              <a:off x="5298773" y="5205425"/>
              <a:ext cx="428558" cy="357190"/>
            </a:xfrm>
            <a:prstGeom prst="mathMultiply">
              <a:avLst>
                <a:gd name="adj1" fmla="val 23520"/>
              </a:avLst>
            </a:prstGeom>
            <a:solidFill>
              <a:srgbClr val="C0000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함수에서 인수전달 - 2</a:t>
            </a:r>
            <a:endParaRPr/>
          </a:p>
        </p:txBody>
      </p:sp>
      <p:sp>
        <p:nvSpPr>
          <p:cNvPr id="593" name="Google Shape;593;p65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호출자가 전달하는 변수의 타입에 따라 다르게 처리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변경가능 변수 (mutable) – list나 tuple형태만 가능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불가능 변수 (immutable)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 불가능 변수 예제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594" name="Google Shape;594;p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grpSp>
        <p:nvGrpSpPr>
          <p:cNvPr id="595" name="Google Shape;595;p65"/>
          <p:cNvGrpSpPr/>
          <p:nvPr/>
        </p:nvGrpSpPr>
        <p:grpSpPr>
          <a:xfrm>
            <a:off x="1331640" y="3068960"/>
            <a:ext cx="5681985" cy="3502720"/>
            <a:chOff x="3138487" y="2492896"/>
            <a:chExt cx="5681985" cy="3502720"/>
          </a:xfrm>
        </p:grpSpPr>
        <p:pic>
          <p:nvPicPr>
            <p:cNvPr id="596" name="Google Shape;596;p6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8487" y="2492896"/>
              <a:ext cx="5681985" cy="3502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6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49863" y="2614613"/>
              <a:ext cx="1393825" cy="1957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6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86563" y="2587625"/>
              <a:ext cx="1425575" cy="1984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6"/>
          <p:cNvSpPr txBox="1"/>
          <p:nvPr/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함수에서 인수 전달-3</a:t>
            </a:r>
            <a:endParaRPr sz="36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5" name="Google Shape;605;p66"/>
          <p:cNvSpPr txBox="1"/>
          <p:nvPr/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변경가능한 변수를 인수로 전달(리스트나 튜플).</a:t>
            </a:r>
            <a:endParaRPr/>
          </a:p>
          <a:p>
            <a:pPr marL="800100" marR="0" lvl="1" indent="-342900" algn="l" rtl="0">
              <a:spcBef>
                <a:spcPts val="36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06" name="Google Shape;606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592" y="2060848"/>
            <a:ext cx="5214937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7824" y="4149080"/>
            <a:ext cx="5143500" cy="205581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7"/>
          <p:cNvSpPr txBox="1"/>
          <p:nvPr/>
        </p:nvSpPr>
        <p:spPr>
          <a:xfrm>
            <a:off x="467544" y="274638"/>
            <a:ext cx="8219256" cy="79920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스코핑 룰(Scoping rule)</a:t>
            </a:r>
            <a:endParaRPr sz="36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p67"/>
          <p:cNvSpPr txBox="1"/>
          <p:nvPr/>
        </p:nvSpPr>
        <p:spPr>
          <a:xfrm>
            <a:off x="467544" y="1268760"/>
            <a:ext cx="8219256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이름공간 (Name Space)</a:t>
            </a:r>
            <a:endParaRPr/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변수의 이름이 저장되어 있는 장소</a:t>
            </a: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내부의 이름공간, 지역 영역(Local scope)</a:t>
            </a:r>
            <a:endParaRPr/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밖의 영역, 전역 영역(Global scope)</a:t>
            </a:r>
            <a:endParaRPr/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 자체에서 정의한 내용에 대한 영역, 내장 영역 (Built-in Scope)</a:t>
            </a:r>
            <a:endParaRPr/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 영역에서 전역 영역의 이름을 접근할 때 global을 이용</a:t>
            </a: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x = 10</a:t>
            </a:r>
            <a:endParaRPr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 myfunc():</a:t>
            </a:r>
            <a:endParaRPr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global x #외부에 있는 전역변수를 사용하겠다 </a:t>
            </a:r>
            <a:endParaRPr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x = x + 10</a:t>
            </a:r>
            <a:endParaRPr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return x</a:t>
            </a:r>
            <a:endParaRPr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print(myfunc())</a:t>
            </a:r>
            <a:endParaRPr/>
          </a:p>
          <a:p>
            <a:pPr marL="800100" marR="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16" name="Google Shape;616;p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8"/>
          <p:cNvSpPr txBox="1"/>
          <p:nvPr/>
        </p:nvSpPr>
        <p:spPr>
          <a:xfrm>
            <a:off x="395536" y="274638"/>
            <a:ext cx="8291264" cy="106613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함수인자에 기본값 전달</a:t>
            </a:r>
            <a:endParaRPr sz="36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p68"/>
          <p:cNvSpPr txBox="1"/>
          <p:nvPr/>
        </p:nvSpPr>
        <p:spPr>
          <a:xfrm>
            <a:off x="395536" y="1628799"/>
            <a:ext cx="8291264" cy="498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파이썬은 오버로딩을 지원하지 않는다. 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동일한 이름을 갖는 함수를 만들 수 없다. 대신에 함수인자에 기본값을 주어서 오버로딩과 같은 효과를 준다 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 add(a=1, b=2, c=3):</a:t>
            </a:r>
            <a:endParaRPr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return a+b+c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 add()) </a:t>
            </a:r>
            <a:endParaRPr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 add(10)) </a:t>
            </a:r>
            <a:endParaRPr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 add(10, 20)) </a:t>
            </a:r>
            <a:endParaRPr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 add(10, 20, 30)) 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9"/>
          <p:cNvSpPr txBox="1"/>
          <p:nvPr/>
        </p:nvSpPr>
        <p:spPr>
          <a:xfrm>
            <a:off x="395536" y="274638"/>
            <a:ext cx="8291264" cy="99412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함수에 dict 타입전달 **</a:t>
            </a:r>
            <a:endParaRPr sz="36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1" name="Google Shape;631;p69"/>
          <p:cNvSpPr txBox="1"/>
          <p:nvPr/>
        </p:nvSpPr>
        <p:spPr>
          <a:xfrm>
            <a:off x="395536" y="1285875"/>
            <a:ext cx="8291264" cy="5329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정의되지 않은 인수 처리하기.</a:t>
            </a:r>
            <a:endParaRPr/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**를 사용하면 정의되지 않은 인수를 사전형식으로 전달</a:t>
            </a: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dict 타입으로 전달 키와 값 쌍으로 지정되지 않은 인수를 전달 할 수 있음 </a:t>
            </a: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32" name="Google Shape;632;p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sp>
        <p:nvSpPr>
          <p:cNvPr id="633" name="Google Shape;633;p69"/>
          <p:cNvSpPr/>
          <p:nvPr/>
        </p:nvSpPr>
        <p:spPr>
          <a:xfrm>
            <a:off x="683568" y="3235355"/>
            <a:ext cx="655272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def connectURL(server, port):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print("server : ", server)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print("port : ", port)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connectURL('http://127.0.0.1', 8080)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connectURL(port=80, server='www.daum.net')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파이썬의 종류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7"/>
          <p:cNvSpPr txBox="1">
            <a:spLocks noGrp="1"/>
          </p:cNvSpPr>
          <p:nvPr>
            <p:ph type="body" idx="1"/>
          </p:nvPr>
        </p:nvSpPr>
        <p:spPr>
          <a:xfrm>
            <a:off x="539552" y="1600200"/>
            <a:ext cx="814724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Cpython  : C 언어로 작성됨 기본 파이썬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Jython  : 자바로 구현된 파이썬, 자바 가상머신에서 운영된다.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IronPython : Net과 Mono용 c#으로 구현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PyPy : 파이썬으로 구성된 파이썬 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함수에 가변인자 전달</a:t>
            </a:r>
            <a:endParaRPr/>
          </a:p>
        </p:txBody>
      </p:sp>
      <p:sp>
        <p:nvSpPr>
          <p:cNvPr id="639" name="Google Shape;639;p70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함수의 인자 개수가 정해지지 않았을 경우에 *를 붙여 가변인자를 전달 할 수 있다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def myprint(*args):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for item in args: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    print(item)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myprint(1)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myprint(1, 'flower')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myprint(1, 4.5, 333)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640" name="Google Shape;640;p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1"/>
          <p:cNvSpPr txBox="1"/>
          <p:nvPr/>
        </p:nvSpPr>
        <p:spPr>
          <a:xfrm>
            <a:off x="611560" y="274638"/>
            <a:ext cx="8075240" cy="114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람다(lambda) 함수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71"/>
          <p:cNvSpPr txBox="1"/>
          <p:nvPr/>
        </p:nvSpPr>
        <p:spPr>
          <a:xfrm>
            <a:off x="539552" y="1628799"/>
            <a:ext cx="8147248" cy="498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이름이 없는 1줄 짜리 함수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줄의 간단한 함수가 필요한 경우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프로그램의 가독성을 위해서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함수를 인수로 넘겨 줄 때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람다함수는 인자의 형을 작성하지 못한다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return 구문도 사용 못 합니다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3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 = lambda x, y : x+y</a:t>
            </a: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3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 g(4, 5))</a:t>
            </a:r>
            <a:endParaRPr/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48" name="Google Shape;64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9832" y="2276872"/>
            <a:ext cx="43719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Arimo"/>
              <a:buNone/>
            </a:pPr>
            <a:r>
              <a:rPr lang="en-US">
                <a:solidFill>
                  <a:srgbClr val="143D68"/>
                </a:solidFill>
                <a:latin typeface="Arimo"/>
                <a:ea typeface="Arimo"/>
                <a:cs typeface="Arimo"/>
                <a:sym typeface="Arimo"/>
              </a:rPr>
              <a:t>람다(lambda) 함수 예</a:t>
            </a:r>
            <a:endParaRPr/>
          </a:p>
        </p:txBody>
      </p:sp>
      <p:sp>
        <p:nvSpPr>
          <p:cNvPr id="655" name="Google Shape;655;p72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각 요소들의 제곱에 대한 정렬을 시도할때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 = [1,2,3,-4,5,-6,7,8,9,10]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a.sort(key=lambda x : x*x, reverse=True) 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for i in range(0, 10):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    print(str(a[i])+ " ",  end='')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print()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별도의 함수를 만들지 앟고 lambda x:x*x 로 지정한다 </a:t>
            </a:r>
            <a:endParaRPr/>
          </a:p>
        </p:txBody>
      </p:sp>
      <p:sp>
        <p:nvSpPr>
          <p:cNvPr id="656" name="Google Shape;656;p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3"/>
          <p:cNvSpPr txBox="1"/>
          <p:nvPr/>
        </p:nvSpPr>
        <p:spPr>
          <a:xfrm>
            <a:off x="467544" y="274638"/>
            <a:ext cx="8219256" cy="99412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재귀적(recursive) 함수 호출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3" name="Google Shape;663;p73"/>
          <p:cNvSpPr txBox="1"/>
          <p:nvPr/>
        </p:nvSpPr>
        <p:spPr>
          <a:xfrm>
            <a:off x="539552" y="1484783"/>
            <a:ext cx="8147248" cy="513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 내부에서 자기 자신을 계속 호출 하는 방법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변수를 조금씩 변경하면서 연속적으로 반복된 연산을 할 때 유용함.</a:t>
            </a:r>
            <a:endParaRPr/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64" name="Google Shape;664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608" y="2996952"/>
            <a:ext cx="6972272" cy="252028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4"/>
          <p:cNvSpPr txBox="1"/>
          <p:nvPr/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43D68"/>
                </a:solidFill>
                <a:latin typeface="Arimo"/>
                <a:ea typeface="Arimo"/>
                <a:cs typeface="Arimo"/>
                <a:sym typeface="Arimo"/>
              </a:rPr>
              <a:t>pass 구문(statement)</a:t>
            </a:r>
            <a:endParaRPr sz="3600"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72" name="Google Shape;672;p74"/>
          <p:cNvSpPr txBox="1"/>
          <p:nvPr/>
        </p:nvSpPr>
        <p:spPr>
          <a:xfrm>
            <a:off x="467544" y="1556791"/>
            <a:ext cx="8219256" cy="5058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아무 일도 하지 않습니다.</a:t>
            </a:r>
            <a:endParaRPr/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아무것도 하지 않는 함수, 모듈, 클래스를 만들어야 할 경우가 있는데. 이 때 pass가 사용될 수 있습니다.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dummy 코드, dummy 함수나 dummy class 를 만들때 사용합니다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73" name="Google Shape;673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4048" y="1916832"/>
            <a:ext cx="18573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4"/>
          <p:cNvSpPr txBox="1"/>
          <p:nvPr/>
        </p:nvSpPr>
        <p:spPr>
          <a:xfrm>
            <a:off x="2771800" y="4293096"/>
            <a:ext cx="4214813" cy="1570037"/>
          </a:xfrm>
          <a:prstGeom prst="rect">
            <a:avLst/>
          </a:prstGeom>
          <a:solidFill>
            <a:srgbClr val="CFE4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def sample():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	pass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sample()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</a:t>
            </a:r>
            <a:b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</a:b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</a:t>
            </a:r>
            <a:endParaRPr sz="1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ourier"/>
            </a:endParaRPr>
          </a:p>
        </p:txBody>
      </p:sp>
      <p:sp>
        <p:nvSpPr>
          <p:cNvPr id="675" name="Google Shape;675;p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5"/>
          <p:cNvSpPr txBox="1"/>
          <p:nvPr/>
        </p:nvSpPr>
        <p:spPr>
          <a:xfrm>
            <a:off x="539552" y="274638"/>
            <a:ext cx="8147248" cy="114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__doc__ 속성과 help 함수</a:t>
            </a:r>
            <a:endParaRPr/>
          </a:p>
        </p:txBody>
      </p:sp>
      <p:sp>
        <p:nvSpPr>
          <p:cNvPr id="682" name="Google Shape;682;p75"/>
          <p:cNvSpPr txBox="1"/>
          <p:nvPr/>
        </p:nvSpPr>
        <p:spPr>
          <a:xfrm>
            <a:off x="683568" y="1844824"/>
            <a:ext cx="8103245" cy="451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help 함수를 이용해 함수의 설명을 볼 수 있습니다.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사용자가 만든 함수도 help를 사용해 설명을 볼 수 있습니다.</a:t>
            </a:r>
            <a:endParaRPr/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3" name="Google Shape;683;p75"/>
          <p:cNvSpPr txBox="1"/>
          <p:nvPr/>
        </p:nvSpPr>
        <p:spPr>
          <a:xfrm>
            <a:off x="1403648" y="2514799"/>
            <a:ext cx="4214812" cy="338137"/>
          </a:xfrm>
          <a:prstGeom prst="rect">
            <a:avLst/>
          </a:prstGeom>
          <a:solidFill>
            <a:srgbClr val="CFE4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help(print)</a:t>
            </a:r>
            <a:endParaRPr sz="1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ourier"/>
            </a:endParaRPr>
          </a:p>
        </p:txBody>
      </p:sp>
      <p:pic>
        <p:nvPicPr>
          <p:cNvPr id="684" name="Google Shape;684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339" y="3910905"/>
            <a:ext cx="6481268" cy="175034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6"/>
          <p:cNvSpPr txBox="1"/>
          <p:nvPr/>
        </p:nvSpPr>
        <p:spPr>
          <a:xfrm>
            <a:off x="539552" y="274638"/>
            <a:ext cx="8147248" cy="1143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__doc__ 속성과 help 함수</a:t>
            </a:r>
            <a:endParaRPr/>
          </a:p>
        </p:txBody>
      </p:sp>
      <p:sp>
        <p:nvSpPr>
          <p:cNvPr id="692" name="Google Shape;692;p76"/>
          <p:cNvSpPr txBox="1"/>
          <p:nvPr/>
        </p:nvSpPr>
        <p:spPr>
          <a:xfrm>
            <a:off x="683568" y="1600200"/>
            <a:ext cx="8103245" cy="475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조금 더 자세한 설명을 추가 하려면 __doc__ 속성을 이용한다.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93" name="Google Shape;693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632" y="2348880"/>
            <a:ext cx="6192688" cy="2952328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7"/>
          <p:cNvSpPr txBox="1"/>
          <p:nvPr/>
        </p:nvSpPr>
        <p:spPr>
          <a:xfrm>
            <a:off x="539552" y="274638"/>
            <a:ext cx="8147248" cy="92211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이터레이터 (Iterater)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1" name="Google Shape;701;p77"/>
          <p:cNvSpPr txBox="1"/>
          <p:nvPr/>
        </p:nvSpPr>
        <p:spPr>
          <a:xfrm>
            <a:off x="611560" y="1412776"/>
            <a:ext cx="8175253" cy="494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순회가능한 객체의 요소를 순서대로 접근 할 수 있는 객체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내부 반복문을 관리해 주는 객체</a:t>
            </a: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이터레이터 안의 __next__()를 이용해 순회 가능한 객체의 요소를 하나씩 접근 할 수 있다.</a:t>
            </a:r>
            <a:endParaRPr/>
          </a:p>
          <a:p>
            <a:pPr marL="800100" marR="0" lvl="1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702" name="Google Shape;70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5656" y="2699800"/>
            <a:ext cx="6696744" cy="36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8"/>
          <p:cNvSpPr txBox="1"/>
          <p:nvPr/>
        </p:nvSpPr>
        <p:spPr>
          <a:xfrm>
            <a:off x="539552" y="274638"/>
            <a:ext cx="8147248" cy="114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제네레이터 (Generator)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0" name="Google Shape;710;p78"/>
          <p:cNvSpPr txBox="1"/>
          <p:nvPr/>
        </p:nvSpPr>
        <p:spPr>
          <a:xfrm>
            <a:off x="539552" y="1600200"/>
            <a:ext cx="8247261" cy="475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return 대신 yield라는 구문을 이용해 함수 객체를 유지한 체 값을 호출자에 넘겨줌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값을 넘겨준 후 함수 객체는 그대로 유지</a:t>
            </a:r>
            <a:endParaRPr sz="16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marR="0" lvl="1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함수의 상태를 그대로 유지하고 다시 호출 할 수 있기 때문에 순회가능한 객체를 만들 때 매우 편리함.</a:t>
            </a: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/>
            </a:r>
            <a:br>
              <a:rPr lang="en-US" sz="2000" b="0" i="0" u="none" strike="noStrike" cap="none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2000" b="0" i="0" u="none" strike="noStrike" cap="none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711" name="Google Shape;711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5" y="3573016"/>
            <a:ext cx="6336704" cy="2570609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7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9"/>
          <p:cNvSpPr txBox="1"/>
          <p:nvPr/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제네레이터 예제</a:t>
            </a:r>
            <a:endParaRPr/>
          </a:p>
        </p:txBody>
      </p:sp>
      <p:sp>
        <p:nvSpPr>
          <p:cNvPr id="719" name="Google Shape;719;p79"/>
          <p:cNvSpPr txBox="1"/>
          <p:nvPr/>
        </p:nvSpPr>
        <p:spPr>
          <a:xfrm>
            <a:off x="395536" y="1700808"/>
            <a:ext cx="8291264" cy="4524315"/>
          </a:xfrm>
          <a:prstGeom prst="rect">
            <a:avLst/>
          </a:prstGeom>
          <a:solidFill>
            <a:srgbClr val="CFE4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&gt;&gt;&gt; def abc():    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           data = "abc"     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           for char in data: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               yield char              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                  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                                         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&gt;&gt;&gt; abc           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&lt;function abc at 0x0205EB70&gt;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&gt;&gt;&gt; abc()         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&lt;generator object abc at 0x02061A30&gt;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&gt;&gt;&gt; it = iter(abc())      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&gt;&gt;&gt; next(it)              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 'a'                       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&gt;&gt;&gt; next(it)              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 'b'                       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&gt;&gt;&gt; next(it)                       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 'c'</a:t>
            </a:r>
            <a:endParaRPr/>
          </a:p>
        </p:txBody>
      </p:sp>
      <p:sp>
        <p:nvSpPr>
          <p:cNvPr id="720" name="Google Shape;720;p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539552" y="332656"/>
            <a:ext cx="808558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파이썬의 사용분야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8"/>
          <p:cNvSpPr txBox="1">
            <a:spLocks noGrp="1"/>
          </p:cNvSpPr>
          <p:nvPr>
            <p:ph type="body" idx="1"/>
          </p:nvPr>
        </p:nvSpPr>
        <p:spPr>
          <a:xfrm>
            <a:off x="457200" y="1628800"/>
            <a:ext cx="8147248" cy="4800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유틸리티 제작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GUI 프로그래밍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C/C++와의 결합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웹프로그래밍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수치연산프로그래밍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데이타베이스 프로그래밍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데이타분석이나 사물 인터넷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크롤링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딥러닝 (Tensorflow)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프로그래밍(Django)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아직 모바일이나 시스템 언어로서의 사용은 불가능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3장 상속</a:t>
            </a:r>
            <a:endParaRPr/>
          </a:p>
        </p:txBody>
      </p:sp>
      <p:sp>
        <p:nvSpPr>
          <p:cNvPr id="726" name="Google Shape;726;p8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  <p:sp>
        <p:nvSpPr>
          <p:cNvPr id="727" name="Google Shape;727;p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목차</a:t>
            </a:r>
            <a:endParaRPr/>
          </a:p>
        </p:txBody>
      </p:sp>
      <p:sp>
        <p:nvSpPr>
          <p:cNvPr id="733" name="Google Shape;733;p81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상속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issubclass 클래스간의 관계 확인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다중상속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클래스 상속과 이름공간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정적 메서드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클래스 메서드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연산자 중복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734" name="Google Shape;734;p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2"/>
          <p:cNvSpPr txBox="1"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상속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1" name="Google Shape;741;p82"/>
          <p:cNvSpPr txBox="1">
            <a:spLocks noGrp="1"/>
          </p:cNvSpPr>
          <p:nvPr>
            <p:ph type="body" idx="1"/>
          </p:nvPr>
        </p:nvSpPr>
        <p:spPr>
          <a:xfrm>
            <a:off x="323528" y="1600200"/>
            <a:ext cx="8363272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상속이란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부모 클래스의 모든 속성(데이터, 메소드)를 자식 클래스로 물려줌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클래스의 공통된 속성을 부모 클래스에 정의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하위 클래스에서는 특화된 메소드와 데이터를 정의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장점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클래스마다 동일한 코드가 작성되는 것을 방지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부모 클래스에 공통된 속성을 두어 코드의 유지보수가 용이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개별 클래스에 특화된 기능을 공통된 인터페이스로 접근 가능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2" name="Google Shape;742;p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3"/>
          <p:cNvSpPr txBox="1">
            <a:spLocks noGrp="1"/>
          </p:cNvSpPr>
          <p:nvPr>
            <p:ph type="title"/>
          </p:nvPr>
        </p:nvSpPr>
        <p:spPr>
          <a:xfrm>
            <a:off x="539552" y="274638"/>
            <a:ext cx="8147248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상속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9" name="Google Shape;749;p83"/>
          <p:cNvSpPr txBox="1">
            <a:spLocks noGrp="1"/>
          </p:cNvSpPr>
          <p:nvPr>
            <p:ph type="body" idx="1"/>
          </p:nvPr>
        </p:nvSpPr>
        <p:spPr>
          <a:xfrm>
            <a:off x="539552" y="1600200"/>
            <a:ext cx="814724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 코드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간의 관계 확인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상속 관계인 두 클래스 간의 관계를 확인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240"/>
              </a:spcBef>
              <a:spcAft>
                <a:spcPts val="0"/>
              </a:spcAft>
              <a:buClr>
                <a:srgbClr val="143D68"/>
              </a:buClr>
              <a:buSzPts val="1200"/>
              <a:buChar char="•"/>
            </a:pPr>
            <a:r>
              <a:rPr lang="en-US" sz="12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issubclass(자식 클래스, 부모 클래스)</a:t>
            </a:r>
            <a:endParaRPr/>
          </a:p>
          <a:p>
            <a:pPr marL="1143000" lvl="2" indent="-1524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50" name="Google Shape;750;p83" descr="D:\PythonWork\Education\PPT\5_class_img\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2071688"/>
            <a:ext cx="478155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4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상속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8" name="Google Shape;758;p84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다중 상속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2개 이상의 클래스를 상속받는 경우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두 클래스의 모든 속성(변수와 메소드)을 전달 받음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 코드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59" name="Google Shape;759;p84" descr="D:\PythonWork\Education\PPT\5_class_img\1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9832" y="3212976"/>
            <a:ext cx="5112568" cy="2592288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8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5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상속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7" name="Google Shape;767;p85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상속과 이름 공간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	인스턴스 객체 영역 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클래스 객체간 상속을 통한 영역(자식 클래스 영역 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부모 클래스 영역)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전역 영역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 코드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8" name="Google Shape;768;p85" descr="D:\PythonWork\Education\PPT\5_class_img\1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3861048"/>
            <a:ext cx="3729037" cy="21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85" descr="D:\PythonWork\Education\PPT\5_class_img\16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4048" y="4221088"/>
            <a:ext cx="3644900" cy="15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8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6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메서드 확장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7" name="Google Shape;777;p86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정적(static) 메서드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인스턴스 객체를 통하지 않고, 클래스를 통해 직접 호출할 수 있는 메소드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인스턴스 객체를 참조하는 self 인자가 필요하지 않음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형식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&lt;호출할 메소드 이름&gt; = staticmethod(클래스내 정의한 메소드 이름)</a:t>
            </a:r>
            <a:endParaRPr/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클래스(class) 메서드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클래스 영역의 데이터에 직접 접근할 수 있는 메소드 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암시적으로 첫 인자로 클래스 객체가 전달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형식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143000" lvl="2" indent="-2286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&lt;호출할 메소드 이름&gt; = classmethod(클래스내 정의한 메소드 이름)</a:t>
            </a:r>
            <a:endParaRPr/>
          </a:p>
        </p:txBody>
      </p:sp>
      <p:sp>
        <p:nvSpPr>
          <p:cNvPr id="778" name="Google Shape;778;p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정적메서드, 클래스메서드 예</a:t>
            </a:r>
            <a:endParaRPr/>
          </a:p>
        </p:txBody>
      </p:sp>
      <p:sp>
        <p:nvSpPr>
          <p:cNvPr id="784" name="Google Shape;784;p87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785" name="Google Shape;785;p8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  <p:sp>
        <p:nvSpPr>
          <p:cNvPr id="786" name="Google Shape;786;p87"/>
          <p:cNvSpPr/>
          <p:nvPr/>
        </p:nvSpPr>
        <p:spPr>
          <a:xfrm>
            <a:off x="611560" y="1340768"/>
            <a:ext cx="7992888" cy="475252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 TestClass: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#__ 가 있는 메서드들은 외부에서 접근시, 클래스명으로 접근 불가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__insCount=0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def __init__(self):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TestClass.__insCount+=1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#정적 메서드 정의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def staticPrintCount():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print("Instance Count:%d " % TestClass.__insCount)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SPrintCount = staticmethod(staticPrintCount)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#에러 나는 거 무시하자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#클래스 메서드 정의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def clsPrintCount(cls):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print("Instance Count:%d " % cls.__insCount)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ClsPrintCount = classmethod(clsPrintCount)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600"/>
              <a:buFont typeface="Malgun Gothic"/>
              <a:buNone/>
            </a:pPr>
            <a:r>
              <a:rPr lang="en-US"/>
              <a:t>정적메서드, 클래스메서드 예</a:t>
            </a:r>
            <a:endParaRPr/>
          </a:p>
        </p:txBody>
      </p:sp>
      <p:sp>
        <p:nvSpPr>
          <p:cNvPr id="792" name="Google Shape;792;p88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793" name="Google Shape;793;p8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  <p:sp>
        <p:nvSpPr>
          <p:cNvPr id="794" name="Google Shape;794;p88"/>
          <p:cNvSpPr/>
          <p:nvPr/>
        </p:nvSpPr>
        <p:spPr>
          <a:xfrm>
            <a:off x="467544" y="1340768"/>
            <a:ext cx="8208912" cy="4752528"/>
          </a:xfrm>
          <a:prstGeom prst="rect">
            <a:avLst/>
          </a:prstGeom>
          <a:solidFill>
            <a:srgbClr val="DAE5F1"/>
          </a:solidFill>
          <a:ln w="127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 = TestClass()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t.__insCount=12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print(t.__insCount)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#print(TestClass.__insCount)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print(TestClass.insCount)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t.__class__.__insCount=12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a, b, c = TestClass(), TestClass(), TestClass()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TestClass.staticPrintCount()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TestClass.ClsPrintCount()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9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연산자 중복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1" name="Google Shape;801;p89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연산자 중복이란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정의 객체에서 필요한 연산자를 내장 타입과 형태와 동작이 유사하도록 재정의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연산자 중복을 위하여 두 개의 밑줄 문자가 앞뒤로 있는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메소드를 미리 정의함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–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예제 코드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02" name="Google Shape;802;p89" descr="D:\PythonWork\Education\PPT\5_class_img\1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3728" y="3717032"/>
            <a:ext cx="5200650" cy="1979613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8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파이썬이 쓰이는 프로젝트들</a:t>
            </a:r>
            <a:endParaRPr/>
          </a:p>
        </p:txBody>
      </p:sp>
      <p:sp>
        <p:nvSpPr>
          <p:cNvPr id="149" name="Google Shape;149;p9"/>
          <p:cNvSpPr txBox="1">
            <a:spLocks noGrp="1"/>
          </p:cNvSpPr>
          <p:nvPr>
            <p:ph type="body" idx="1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알게 모르게 파이썬이 사용되는 프로젝트들이 많습니다만, 유명한 것들만 예를 들어 보겠습니다. 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BitTorrent, MoinMoin, Scons, Trac, Yum</a:t>
            </a:r>
            <a:endParaRPr/>
          </a:p>
          <a:p>
            <a:pPr marL="800100" lvl="1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CherryPy, Django</a:t>
            </a:r>
            <a:endParaRPr/>
          </a:p>
          <a:p>
            <a:pPr marL="800100" lvl="1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GIMP, Maya, Paint Shop Pro</a:t>
            </a:r>
            <a:endParaRPr/>
          </a:p>
          <a:p>
            <a:pPr marL="800100" lvl="1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Malgun Gothic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Youtube.com, Google Groups, Google Maps, Gmail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0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4000"/>
              <a:buFont typeface="Malgun Gothic"/>
              <a:buNone/>
            </a:pPr>
            <a:r>
              <a:rPr lang="en-US" sz="4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연산자 중복 – con’d</a:t>
            </a:r>
            <a:endParaRPr sz="4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0" name="Google Shape;810;p90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수치 연산자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1" name="Google Shape;811;p90" descr="D:\PythonWork\Education\PPT\5_class_img\1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632" y="2204864"/>
            <a:ext cx="5978525" cy="35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9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1"/>
          <p:cNvSpPr txBox="1">
            <a:spLocks noGrp="1"/>
          </p:cNvSpPr>
          <p:nvPr>
            <p:ph type="ctrTitle"/>
          </p:nvPr>
        </p:nvSpPr>
        <p:spPr>
          <a:xfrm>
            <a:off x="685800" y="155416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4장 모듈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9" name="Google Shape;819;p9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91</a:t>
            </a:fld>
            <a:endParaRPr/>
          </a:p>
        </p:txBody>
      </p:sp>
      <p:sp>
        <p:nvSpPr>
          <p:cNvPr id="820" name="Google Shape;820;p9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92"/>
          <p:cNvSpPr txBox="1"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7" name="Google Shape;827;p92"/>
          <p:cNvSpPr txBox="1">
            <a:spLocks noGrp="1"/>
          </p:cNvSpPr>
          <p:nvPr>
            <p:ph type="body" idx="1"/>
          </p:nvPr>
        </p:nvSpPr>
        <p:spPr>
          <a:xfrm>
            <a:off x="395536" y="1556792"/>
            <a:ext cx="8229600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사용하기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만들기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모듈의 경로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임포트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임포트 파헤치기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유용한 팁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패키지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8" name="Google Shape;828;p9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92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3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사용하기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5" name="Google Shape;835;p93"/>
          <p:cNvSpPr txBox="1">
            <a:spLocks noGrp="1"/>
          </p:cNvSpPr>
          <p:nvPr>
            <p:ph type="body" idx="1"/>
          </p:nvPr>
        </p:nvSpPr>
        <p:spPr>
          <a:xfrm>
            <a:off x="467544" y="1700808"/>
            <a:ext cx="8229600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파이썬 3.0 버전에서는 대략 200개가 넘는 모듈을 지원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문자열(string), 날짜(date), 시간(time), 십진법(decimal), 랜덤(random)</a:t>
            </a:r>
            <a:endParaRPr/>
          </a:p>
          <a:p>
            <a:pPr marL="742950" lvl="1" indent="-285750" algn="l" rtl="0">
              <a:spcBef>
                <a:spcPts val="280"/>
              </a:spcBef>
              <a:spcAft>
                <a:spcPts val="0"/>
              </a:spcAft>
              <a:buClr>
                <a:srgbClr val="143D68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파일(file), os, sqlite3, sys, xml, email, http 등등 </a:t>
            </a:r>
            <a:endParaRPr/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간단하게 모듈을 사용 할 수 있음</a:t>
            </a: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모듈을 사용하는 이유</a:t>
            </a:r>
            <a:b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코드의 재 사용성</a:t>
            </a:r>
            <a:b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코드를 이름공간으로 구분하고 관리 할 수 있음.</a:t>
            </a:r>
            <a:endParaRPr/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복잡하고 어려운 기능을 포함하는 프로그램을 간단하게 만들 수 있다.</a:t>
            </a:r>
            <a:endParaRPr/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6" name="Google Shape;836;p9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93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4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import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3" name="Google Shape;843;p94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504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: 모듈을 현재 이름공간으로 가져오는 역할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math 모듈은 삼각함수, 제곱근, 로그함수 등 수학과 관련된 기능이 들어 있는 내장 모듈.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dir() 함수를 이용해 모듈에 어떠한 함수 혹은 데이터가 들어 있는지 알 수 있다.</a:t>
            </a:r>
            <a:b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4" name="Google Shape;844;p94"/>
          <p:cNvSpPr txBox="1"/>
          <p:nvPr/>
        </p:nvSpPr>
        <p:spPr>
          <a:xfrm>
            <a:off x="2928938" y="2000250"/>
            <a:ext cx="4214812" cy="1323975"/>
          </a:xfrm>
          <a:prstGeom prst="rect">
            <a:avLst/>
          </a:prstGeom>
          <a:solidFill>
            <a:srgbClr val="CFE4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import math</a:t>
            </a:r>
            <a:b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</a:b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math.pow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(2, 10)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1024.0</a:t>
            </a:r>
            <a:b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</a:b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math.pi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/>
            </a:r>
            <a:b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</a:b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3.1415926535897931</a:t>
            </a:r>
            <a:endParaRPr dirty="0"/>
          </a:p>
        </p:txBody>
      </p:sp>
      <p:sp>
        <p:nvSpPr>
          <p:cNvPr id="845" name="Google Shape;845;p94"/>
          <p:cNvSpPr txBox="1"/>
          <p:nvPr/>
        </p:nvSpPr>
        <p:spPr>
          <a:xfrm>
            <a:off x="2928938" y="5143500"/>
            <a:ext cx="6000750" cy="1077178"/>
          </a:xfrm>
          <a:prstGeom prst="rect">
            <a:avLst/>
          </a:prstGeom>
          <a:solidFill>
            <a:srgbClr val="CFE4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dir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(math)</a:t>
            </a:r>
            <a:b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</a:b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 ['__doc__', '__name__', '__package__', '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acos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', '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acosh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', '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asin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', '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asinh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‘,'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atan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', '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atan2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', '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atanh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', 'ceil', '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copysign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', 'cos', '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cosh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‘,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…</a:t>
            </a:r>
            <a:endParaRPr dirty="0"/>
          </a:p>
        </p:txBody>
      </p:sp>
      <p:sp>
        <p:nvSpPr>
          <p:cNvPr id="846" name="Google Shape;846;p9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94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5"/>
          <p:cNvSpPr txBox="1">
            <a:spLocks noGrp="1"/>
          </p:cNvSpPr>
          <p:nvPr>
            <p:ph type="title"/>
          </p:nvPr>
        </p:nvSpPr>
        <p:spPr>
          <a:xfrm>
            <a:off x="467544" y="274638"/>
            <a:ext cx="8219256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간단한 FTP 프로그램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3" name="Google Shape;853;p95"/>
          <p:cNvSpPr txBox="1">
            <a:spLocks noGrp="1"/>
          </p:cNvSpPr>
          <p:nvPr>
            <p:ph type="body" idx="1"/>
          </p:nvPr>
        </p:nvSpPr>
        <p:spPr>
          <a:xfrm>
            <a:off x="467544" y="1600200"/>
            <a:ext cx="8219256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FTP로 서버에 접근해 파일 리스트를 가져오는 프로그램.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4" name="Google Shape;854;p95"/>
          <p:cNvSpPr txBox="1"/>
          <p:nvPr/>
        </p:nvSpPr>
        <p:spPr>
          <a:xfrm>
            <a:off x="1043608" y="2276872"/>
            <a:ext cx="7200800" cy="3785652"/>
          </a:xfrm>
          <a:prstGeom prst="rect">
            <a:avLst/>
          </a:prstGeom>
          <a:solidFill>
            <a:srgbClr val="CFE4F6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ftplib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 import FTP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f&gt;&gt;&gt; from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tp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 = FTP('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ftp.cwi.nl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ftp.login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()</a:t>
            </a:r>
            <a:endParaRPr sz="1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'230 Login successful.'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ftp.retrlines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('LIST')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drwxrwsr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-x 2 ftp ftp 512 Jan 15 2001 DIENST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drwxr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-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xr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-x 2 ftp ftp 512 Nov 16 2004 incoming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-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rw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-r--r-- 1 ftp ftp 1810 Jul 05 2004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incoming.readme</a:t>
            </a:r>
            <a:endParaRPr sz="1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lrwxrwxrwx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 1 ftp ftp 1 Nov 14 2004 people -&gt; 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dr-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xr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-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xr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-x 75 ftp ftp 1536 Feb 04 07:16 pub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drwxrwsr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-x 10 ftp ftp 512 Nov 09 2001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sigchi</a:t>
            </a:r>
            <a:endParaRPr sz="1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ouri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-r--r--r-- 1 ftp ftp 2195 May 30 1995 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welcome.msg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'226 Directory send OK.'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&gt;&gt;&gt;</a:t>
            </a:r>
            <a:r>
              <a:rPr lang="en-US" sz="1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ftp.quit</a:t>
            </a: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()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ourier"/>
              </a:rPr>
              <a:t>'221 Goodbye.'</a:t>
            </a:r>
            <a:endParaRPr dirty="0"/>
          </a:p>
        </p:txBody>
      </p:sp>
      <p:sp>
        <p:nvSpPr>
          <p:cNvPr id="855" name="Google Shape;855;p9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95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6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만들기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2" name="Google Shape;862;p96"/>
          <p:cNvSpPr txBox="1">
            <a:spLocks noGrp="1"/>
          </p:cNvSpPr>
          <p:nvPr>
            <p:ph type="body" idx="1"/>
          </p:nvPr>
        </p:nvSpPr>
        <p:spPr>
          <a:xfrm>
            <a:off x="467544" y="1700808"/>
            <a:ext cx="8229600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사용자가 직접 모듈을 만들 수 있다.</a:t>
            </a:r>
            <a:endParaRPr/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큰 프로젝트의 경우 모듈 단위로 일을 진행 하기도 함.</a:t>
            </a:r>
            <a:endParaRPr/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rgbClr val="143D68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모듈은 일반적으로 &lt;모듈이름&gt;.py 으로 지정합니다.</a:t>
            </a:r>
            <a:endParaRPr/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9685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3" name="Google Shape;863;p9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96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7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8291264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simpleset 모듈 만들기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0" name="Google Shape;870;p97"/>
          <p:cNvSpPr txBox="1">
            <a:spLocks noGrp="1"/>
          </p:cNvSpPr>
          <p:nvPr>
            <p:ph type="body" idx="1"/>
          </p:nvPr>
        </p:nvSpPr>
        <p:spPr>
          <a:xfrm>
            <a:off x="395536" y="1600200"/>
            <a:ext cx="8291264" cy="497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텍스트 에디터를 이용해 교집합, 차집합, 합집합 함수를 만듭시다.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simpleset.py 이름으로 저장하고 simpleset.py를 파이썬 라이브러리 디렉터리에 옮깁니다.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명령을 이용해 simpleset 모듈을 가지고 옵니다.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import simpleset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합집합 구하기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setA = [1, 3, 7, 10]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setB = [2, 3, 4, 9]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&gt;&gt;&gt; simpleset.union(setA, setB)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Malgun Gothic"/>
              <a:buNone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[1, 3, 7, 10, 2, 4, 9]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1" name="Google Shape;871;p9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8"/>
          <p:cNvSpPr txBox="1"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모듈의 경로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8" name="Google Shape;878;p98"/>
          <p:cNvSpPr txBox="1">
            <a:spLocks noGrp="1"/>
          </p:cNvSpPr>
          <p:nvPr>
            <p:ph type="body" idx="1"/>
          </p:nvPr>
        </p:nvSpPr>
        <p:spPr>
          <a:xfrm>
            <a:off x="395536" y="1628800"/>
            <a:ext cx="8229600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모듈을 임포트 했을 때 모듈의 위치를 검색하는 경로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sys.path 에 저장되어 있는 디렉토리를 검색한다.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모듈의 경로 밖의 모듈은 임포트 할 수 없음</a:t>
            </a: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경로 탐색 순서.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프로그램이 실행된  디렉터리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PYTHONPATH 환경 변수에 등록된 위치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184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표준 라이브러리 디렉터리</a:t>
            </a:r>
            <a:endParaRPr/>
          </a:p>
          <a:p>
            <a:pPr marL="742950" lvl="1" indent="-2095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9" name="Google Shape;879;p9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99"/>
          <p:cNvSpPr txBox="1"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3600"/>
              <a:buFont typeface="Malgun Gothic"/>
              <a:buNone/>
            </a:pPr>
            <a:r>
              <a:rPr lang="en-US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임포트</a:t>
            </a:r>
            <a:endParaRPr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6" name="Google Shape;886;p99"/>
          <p:cNvSpPr txBox="1">
            <a:spLocks noGrp="1"/>
          </p:cNvSpPr>
          <p:nvPr>
            <p:ph type="body" idx="1"/>
          </p:nvPr>
        </p:nvSpPr>
        <p:spPr>
          <a:xfrm>
            <a:off x="467544" y="1628800"/>
            <a:ext cx="8229600" cy="470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 안의 어트리뷰트 (함수, 데이터)들을 사용하려면 임포트를 해야 한다.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구문은 어디에서나 사용 가능 하다.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함수, 제어문 내부에서도 import를 할 수 있다.</a:t>
            </a:r>
            <a:endParaRPr/>
          </a:p>
          <a:p>
            <a:pPr marL="742950" lvl="1" indent="-158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143D68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&lt;</a:t>
            </a:r>
            <a:r>
              <a:rPr lang="en-US" sz="2000" i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모듈이름&gt;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기본적인 임포트 방법</a:t>
            </a: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 i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모듈.이름 </a:t>
            </a: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형식으로 모듈 안의 데이터나 함수를 사용 할 수 있다.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rgbClr val="143D68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모듈은 임포트 하는 방법은 </a:t>
            </a:r>
            <a:r>
              <a:rPr lang="en-US" sz="1600" i="1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import 모듈이름 </a:t>
            </a:r>
            <a:r>
              <a:rPr lang="en-US" sz="1600">
                <a:solidFill>
                  <a:srgbClr val="143D68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방법 이외에도 다른 방법이 있다.</a:t>
            </a:r>
            <a:endParaRPr/>
          </a:p>
          <a:p>
            <a:pPr marL="742950" lvl="1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0955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lvl="0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742950" lvl="1" indent="-28575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00100" lvl="1" indent="-2413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143D6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7" name="Google Shape;887;p9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4058</TotalTime>
  <Words>12179</Words>
  <Application>Microsoft Office PowerPoint</Application>
  <PresentationFormat>화면 슬라이드 쇼(4:3)</PresentationFormat>
  <Paragraphs>3870</Paragraphs>
  <Slides>323</Slides>
  <Notes>314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323</vt:i4>
      </vt:variant>
    </vt:vector>
  </HeadingPairs>
  <TitlesOfParts>
    <vt:vector size="333" baseType="lpstr">
      <vt:lpstr>Courier</vt:lpstr>
      <vt:lpstr>Consolas</vt:lpstr>
      <vt:lpstr>Arimo</vt:lpstr>
      <vt:lpstr>맑은 고딕</vt:lpstr>
      <vt:lpstr>verdana</vt:lpstr>
      <vt:lpstr>Arial</vt:lpstr>
      <vt:lpstr>Roboto</vt:lpstr>
      <vt:lpstr>맑은 고딕</vt:lpstr>
      <vt:lpstr>Gulim</vt:lpstr>
      <vt:lpstr>Office 테마</vt:lpstr>
      <vt:lpstr>과목명 : 파이썬</vt:lpstr>
      <vt:lpstr>목차</vt:lpstr>
      <vt:lpstr>1장. 파이썬 소개및 개발환경설정</vt:lpstr>
      <vt:lpstr>목차</vt:lpstr>
      <vt:lpstr>파이썬이란…</vt:lpstr>
      <vt:lpstr>파이썬의 특징</vt:lpstr>
      <vt:lpstr>파이썬의 종류</vt:lpstr>
      <vt:lpstr>파이썬의 사용분야</vt:lpstr>
      <vt:lpstr>파이썬이 쓰이는 프로젝트들</vt:lpstr>
      <vt:lpstr>2.x와 3.x의 차이</vt:lpstr>
      <vt:lpstr>설치 및 개발환경 1</vt:lpstr>
      <vt:lpstr>설치 및 개발환경 6</vt:lpstr>
      <vt:lpstr>환경변수설정</vt:lpstr>
      <vt:lpstr>Hello World</vt:lpstr>
      <vt:lpstr>들여쓰기</vt:lpstr>
      <vt:lpstr>소스코드 인코딩</vt:lpstr>
      <vt:lpstr>기타 파이썬 문법</vt:lpstr>
      <vt:lpstr>2.X를 3으로 변경하기</vt:lpstr>
      <vt:lpstr>개발툴</vt:lpstr>
      <vt:lpstr>이클립스와 파이썬</vt:lpstr>
      <vt:lpstr>이클립스와 파이썬</vt:lpstr>
      <vt:lpstr>이클립스와 파이썬</vt:lpstr>
      <vt:lpstr>이클립스와 파이썬</vt:lpstr>
      <vt:lpstr>이클립스 Market Place</vt:lpstr>
      <vt:lpstr>이클립스 Market Place</vt:lpstr>
      <vt:lpstr>Visual studio</vt:lpstr>
      <vt:lpstr>Visual Studio Code</vt:lpstr>
      <vt:lpstr>Visual Studio Code</vt:lpstr>
      <vt:lpstr>파이썬 입출력</vt:lpstr>
      <vt:lpstr>파이썬 입출력</vt:lpstr>
      <vt:lpstr>파이썬의 연산자</vt:lpstr>
      <vt:lpstr>파이썬 연산자</vt:lpstr>
      <vt:lpstr>파이썬 정수 입력 연습</vt:lpstr>
      <vt:lpstr>list 타입</vt:lpstr>
      <vt:lpstr>list 타입</vt:lpstr>
      <vt:lpstr>list 타입</vt:lpstr>
      <vt:lpstr>list 타입</vt:lpstr>
      <vt:lpstr>파이썬의 데이터 타입</vt:lpstr>
      <vt:lpstr>str 타입</vt:lpstr>
      <vt:lpstr>str 타입</vt:lpstr>
      <vt:lpstr>str 타입</vt:lpstr>
      <vt:lpstr>dict type</vt:lpstr>
      <vt:lpstr>if문</vt:lpstr>
      <vt:lpstr>for문</vt:lpstr>
      <vt:lpstr>for문</vt:lpstr>
      <vt:lpstr>for문</vt:lpstr>
      <vt:lpstr>for문</vt:lpstr>
      <vt:lpstr>while연습</vt:lpstr>
      <vt:lpstr>이차원배열</vt:lpstr>
      <vt:lpstr>객체지향프로그램(클래스)</vt:lpstr>
      <vt:lpstr>목차</vt:lpstr>
      <vt:lpstr>클래스란?</vt:lpstr>
      <vt:lpstr>클래스 기본</vt:lpstr>
      <vt:lpstr>이름 공간</vt:lpstr>
      <vt:lpstr>이름 공간 – con’d </vt:lpstr>
      <vt:lpstr>클래스와 인스턴스 관계</vt:lpstr>
      <vt:lpstr>생성자와 소멸자</vt:lpstr>
      <vt:lpstr>생성자와 소멸자 예</vt:lpstr>
      <vt:lpstr>메서드(함수)</vt:lpstr>
      <vt:lpstr>함수의 정의</vt:lpstr>
      <vt:lpstr>함수 선언</vt:lpstr>
      <vt:lpstr>함수의 선언</vt:lpstr>
      <vt:lpstr>Return</vt:lpstr>
      <vt:lpstr>파이썬 함수에서 인수 전달-1</vt:lpstr>
      <vt:lpstr>함수에서 인수전달 - 2</vt:lpstr>
      <vt:lpstr>PowerPoint 프레젠테이션</vt:lpstr>
      <vt:lpstr>PowerPoint 프레젠테이션</vt:lpstr>
      <vt:lpstr>PowerPoint 프레젠테이션</vt:lpstr>
      <vt:lpstr>PowerPoint 프레젠테이션</vt:lpstr>
      <vt:lpstr>함수에 가변인자 전달</vt:lpstr>
      <vt:lpstr>PowerPoint 프레젠테이션</vt:lpstr>
      <vt:lpstr>람다(lambda) 함수 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3장 상속</vt:lpstr>
      <vt:lpstr>목차</vt:lpstr>
      <vt:lpstr>상속</vt:lpstr>
      <vt:lpstr>상속</vt:lpstr>
      <vt:lpstr>상속</vt:lpstr>
      <vt:lpstr>상속</vt:lpstr>
      <vt:lpstr>메서드 확장</vt:lpstr>
      <vt:lpstr>정적메서드, 클래스메서드 예</vt:lpstr>
      <vt:lpstr>정적메서드, 클래스메서드 예</vt:lpstr>
      <vt:lpstr>연산자 중복</vt:lpstr>
      <vt:lpstr>연산자 중복 – con’d</vt:lpstr>
      <vt:lpstr>4장 모듈</vt:lpstr>
      <vt:lpstr>목차</vt:lpstr>
      <vt:lpstr>모듈 사용하기</vt:lpstr>
      <vt:lpstr>모듈 import</vt:lpstr>
      <vt:lpstr>간단한 FTP 프로그램</vt:lpstr>
      <vt:lpstr>모듈 만들기</vt:lpstr>
      <vt:lpstr>simpleset 모듈 만들기</vt:lpstr>
      <vt:lpstr>모듈의 경로</vt:lpstr>
      <vt:lpstr>모듈 임포트</vt:lpstr>
      <vt:lpstr>모듈 임포트 방법</vt:lpstr>
      <vt:lpstr>sampleset.py</vt:lpstr>
      <vt:lpstr>usemodule.py</vt:lpstr>
      <vt:lpstr>모듈 임포트</vt:lpstr>
      <vt:lpstr>바이트 코드</vt:lpstr>
      <vt:lpstr>모듈이 메모리에 로딩 될 때</vt:lpstr>
      <vt:lpstr>유용한 팁</vt:lpstr>
      <vt:lpstr>패키지</vt:lpstr>
      <vt:lpstr>C++ 라이브러리 확장</vt:lpstr>
      <vt:lpstr>목차</vt:lpstr>
      <vt:lpstr>확장 모듈이 필요한 이유</vt:lpstr>
      <vt:lpstr>간단한 확장 모듈 예제</vt:lpstr>
      <vt:lpstr>확장 모듈 spam 만들기</vt:lpstr>
      <vt:lpstr>strlen 함수 만들기</vt:lpstr>
      <vt:lpstr>모듈 초기화</vt:lpstr>
      <vt:lpstr>Py_InitModule() 함수</vt:lpstr>
      <vt:lpstr>확장 모듈 빌드</vt:lpstr>
      <vt:lpstr>확장 모듈 spam 테스트</vt:lpstr>
      <vt:lpstr>파이썬 C/API</vt:lpstr>
      <vt:lpstr>PyArg_ParseTuple() 함수</vt:lpstr>
      <vt:lpstr>Py_BuildValue() 함수</vt:lpstr>
      <vt:lpstr>예외 처리</vt:lpstr>
      <vt:lpstr>에러가 발생했을 때</vt:lpstr>
      <vt:lpstr>확장타입</vt:lpstr>
      <vt:lpstr>ctypes</vt:lpstr>
      <vt:lpstr>ctypes로 C데이터 타입 사용하기</vt:lpstr>
      <vt:lpstr>파일처리</vt:lpstr>
      <vt:lpstr>목차</vt:lpstr>
      <vt:lpstr>파일 입출력</vt:lpstr>
      <vt:lpstr>파일 입출력</vt:lpstr>
      <vt:lpstr>파일 입출력</vt:lpstr>
      <vt:lpstr>Pickle </vt:lpstr>
      <vt:lpstr>Pickle </vt:lpstr>
      <vt:lpstr>Pickle </vt:lpstr>
      <vt:lpstr>Pickle </vt:lpstr>
      <vt:lpstr>파일 읽고 쓰기</vt:lpstr>
      <vt:lpstr>파일 읽기 예1</vt:lpstr>
      <vt:lpstr>파일 읽기 예2</vt:lpstr>
      <vt:lpstr>파일 읽기 예3</vt:lpstr>
      <vt:lpstr>파일쓰기 예</vt:lpstr>
      <vt:lpstr>직렬화(객체 입출력)</vt:lpstr>
      <vt:lpstr>직렬화(객체 입출력)</vt:lpstr>
      <vt:lpstr>객체 입출력 예</vt:lpstr>
      <vt:lpstr>PowerPoint 프레젠테이션</vt:lpstr>
      <vt:lpstr>예외처리</vt:lpstr>
      <vt:lpstr>목 차</vt:lpstr>
      <vt:lpstr>예외(Exception)란?</vt:lpstr>
      <vt:lpstr>구문 에러</vt:lpstr>
      <vt:lpstr>예외의 몇가지 종류</vt:lpstr>
      <vt:lpstr>예외의 몇가지 종류 – 2</vt:lpstr>
      <vt:lpstr>내장예외 클래스 계층구조</vt:lpstr>
      <vt:lpstr>주요 내장 예외</vt:lpstr>
      <vt:lpstr>예외 처리</vt:lpstr>
      <vt:lpstr>PowerPoint 프레젠테이션</vt:lpstr>
      <vt:lpstr>예외 처리 - 3</vt:lpstr>
      <vt:lpstr>예외 처리 - 4</vt:lpstr>
      <vt:lpstr>예외 처리 - 5</vt:lpstr>
      <vt:lpstr>예외 처리 - 6</vt:lpstr>
      <vt:lpstr>예외 처리 - 7</vt:lpstr>
      <vt:lpstr>예외 처리 - 8</vt:lpstr>
      <vt:lpstr>raise 구문</vt:lpstr>
      <vt:lpstr>사용자 정의 예외</vt:lpstr>
      <vt:lpstr>사용자 정의 예외 - 2</vt:lpstr>
      <vt:lpstr>assert 구문</vt:lpstr>
      <vt:lpstr>assert 구문 - 2</vt:lpstr>
      <vt:lpstr>XML</vt:lpstr>
      <vt:lpstr>Xmlparser를 이용해 파싱하기</vt:lpstr>
      <vt:lpstr>DOM</vt:lpstr>
      <vt:lpstr>minidom을 이용해 파싱하기</vt:lpstr>
      <vt:lpstr>노드 (node)</vt:lpstr>
      <vt:lpstr>엘리먼트 (Element)</vt:lpstr>
      <vt:lpstr>파이썬과 인터넷</vt:lpstr>
      <vt:lpstr>파이썬 xml 파싱</vt:lpstr>
      <vt:lpstr>파이썬 xml 파싱</vt:lpstr>
      <vt:lpstr>파이썬 xml 파싱</vt:lpstr>
      <vt:lpstr>파이썬 json 파싱</vt:lpstr>
      <vt:lpstr>파이썬 json 파싱 2(파일)</vt:lpstr>
      <vt:lpstr>Excel 제어하기</vt:lpstr>
      <vt:lpstr>Win32 com client 사용</vt:lpstr>
      <vt:lpstr>OpenPyXL 사용예</vt:lpstr>
      <vt:lpstr>OpenPyXL 사용예</vt:lpstr>
      <vt:lpstr>수학함수라이브러리활용</vt:lpstr>
      <vt:lpstr>목차</vt:lpstr>
      <vt:lpstr>Numpy(배열과 벡터 계산)</vt:lpstr>
      <vt:lpstr> NumPy ndarray: 다차원 배열 객체</vt:lpstr>
      <vt:lpstr>ndarray생성</vt:lpstr>
      <vt:lpstr>ndarray의 연산</vt:lpstr>
      <vt:lpstr>ndarray slide</vt:lpstr>
      <vt:lpstr>np 연산</vt:lpstr>
      <vt:lpstr>pandas</vt:lpstr>
      <vt:lpstr>Scipy</vt:lpstr>
      <vt:lpstr>Matplotlib 예</vt:lpstr>
      <vt:lpstr>numpy + matplotlib</vt:lpstr>
      <vt:lpstr>결과</vt:lpstr>
      <vt:lpstr>numpy + matplotlib</vt:lpstr>
      <vt:lpstr>결과</vt:lpstr>
      <vt:lpstr>PowerPoint 프레젠테이션</vt:lpstr>
      <vt:lpstr>결과</vt:lpstr>
      <vt:lpstr>matplotlib + excel</vt:lpstr>
      <vt:lpstr>pandas + matplotlib</vt:lpstr>
      <vt:lpstr>결과</vt:lpstr>
      <vt:lpstr>8장 기타 모듈</vt:lpstr>
      <vt:lpstr>목차</vt:lpstr>
      <vt:lpstr>목차</vt:lpstr>
      <vt:lpstr>str 클래스</vt:lpstr>
      <vt:lpstr>str 클래스 – con’d</vt:lpstr>
      <vt:lpstr>str 클래스 – con’d</vt:lpstr>
      <vt:lpstr>re(정규 표현식) 모듈</vt:lpstr>
      <vt:lpstr>re 모듈 – con’d</vt:lpstr>
      <vt:lpstr>re 모듈 – con’d</vt:lpstr>
      <vt:lpstr>re 모듈 – con’d</vt:lpstr>
      <vt:lpstr>날짜 이야기</vt:lpstr>
      <vt:lpstr>시간 표현 방법</vt:lpstr>
      <vt:lpstr>time 모듈</vt:lpstr>
      <vt:lpstr>datetime 모듈</vt:lpstr>
      <vt:lpstr>datetime 모듈 – con’d</vt:lpstr>
      <vt:lpstr>숫자 이야기</vt:lpstr>
      <vt:lpstr>math(수학) 모듈</vt:lpstr>
      <vt:lpstr>fractions(분수) 모듈</vt:lpstr>
      <vt:lpstr>decimal(십진수) 모듈</vt:lpstr>
      <vt:lpstr>random 모듈</vt:lpstr>
      <vt:lpstr>파일 시스템</vt:lpstr>
      <vt:lpstr>os.path</vt:lpstr>
      <vt:lpstr>os.path</vt:lpstr>
      <vt:lpstr>glob</vt:lpstr>
      <vt:lpstr>데이터베이스</vt:lpstr>
      <vt:lpstr>SQLite3</vt:lpstr>
      <vt:lpstr>데이터베이스 연결</vt:lpstr>
      <vt:lpstr>SQL문 수행</vt:lpstr>
      <vt:lpstr>레코드 조회</vt:lpstr>
      <vt:lpstr>레코드 조회</vt:lpstr>
      <vt:lpstr>트랜잭션 처리</vt:lpstr>
      <vt:lpstr>자료형</vt:lpstr>
      <vt:lpstr>운영체제 관련 모듈</vt:lpstr>
      <vt:lpstr>os</vt:lpstr>
      <vt:lpstr>os</vt:lpstr>
      <vt:lpstr>sys</vt:lpstr>
      <vt:lpstr>데이터베이스 연동하기</vt:lpstr>
      <vt:lpstr>MySQL</vt:lpstr>
      <vt:lpstr>MySql 설치하기</vt:lpstr>
      <vt:lpstr>MySql 설치</vt:lpstr>
      <vt:lpstr>서비스 시작하기</vt:lpstr>
      <vt:lpstr>MySQL과 연동하기</vt:lpstr>
      <vt:lpstr>디비 시작하기</vt:lpstr>
      <vt:lpstr>HeidiSql</vt:lpstr>
      <vt:lpstr>HeidiSql </vt:lpstr>
      <vt:lpstr>guestbook table 작성</vt:lpstr>
      <vt:lpstr>데이터추가</vt:lpstr>
      <vt:lpstr>mysql연동</vt:lpstr>
      <vt:lpstr>mysql연동</vt:lpstr>
      <vt:lpstr>MongoDB</vt:lpstr>
      <vt:lpstr>MongoDB 설치하기</vt:lpstr>
      <vt:lpstr>MongoDB 사용하기</vt:lpstr>
      <vt:lpstr>MongoDB 사용하기</vt:lpstr>
      <vt:lpstr>MongoDB 사용하기</vt:lpstr>
      <vt:lpstr>MongoDB 사용하기</vt:lpstr>
      <vt:lpstr>MongoDB 사용하기</vt:lpstr>
      <vt:lpstr>MongoDB 사용하기</vt:lpstr>
      <vt:lpstr>MongoDB 사용하기</vt:lpstr>
      <vt:lpstr>MongoDB 사용하기</vt:lpstr>
      <vt:lpstr>MongoDB 사용하기</vt:lpstr>
      <vt:lpstr>MongoDB 사용하기</vt:lpstr>
      <vt:lpstr>몽고디비와 파이썬 연동하기</vt:lpstr>
      <vt:lpstr>몽고디비와 파이썬 연동하기</vt:lpstr>
      <vt:lpstr>몽고디비와 파이썬 연동하기</vt:lpstr>
      <vt:lpstr>몽고디비와 파이썬 연동하기</vt:lpstr>
      <vt:lpstr>몽고디비 autoincrement</vt:lpstr>
      <vt:lpstr>몽고디비 autoincrement</vt:lpstr>
      <vt:lpstr>Web Flask</vt:lpstr>
      <vt:lpstr>가상환경만들기</vt:lpstr>
      <vt:lpstr>myweb1.py</vt:lpstr>
      <vt:lpstr>myweb1.py</vt:lpstr>
      <vt:lpstr>파이썬 웹프로그래밍</vt:lpstr>
      <vt:lpstr>플라스크란?</vt:lpstr>
      <vt:lpstr>플라스크 설치하기</vt:lpstr>
      <vt:lpstr>라우팅 예제</vt:lpstr>
      <vt:lpstr>라우팅 예제</vt:lpstr>
      <vt:lpstr>라우팅 예제 2</vt:lpstr>
      <vt:lpstr>라우팅 예제 2</vt:lpstr>
      <vt:lpstr>로그처리</vt:lpstr>
      <vt:lpstr>Flask - HTTP 메소드</vt:lpstr>
      <vt:lpstr>html 랜더링</vt:lpstr>
      <vt:lpstr>write.html</vt:lpstr>
      <vt:lpstr>write.html</vt:lpstr>
      <vt:lpstr>server6.py</vt:lpstr>
      <vt:lpstr>get방식</vt:lpstr>
      <vt:lpstr>post방식</vt:lpstr>
      <vt:lpstr>정적파일과 템플릿</vt:lpstr>
      <vt:lpstr>정적파일과 템플릿</vt:lpstr>
      <vt:lpstr>javascript</vt:lpstr>
      <vt:lpstr>css</vt:lpstr>
      <vt:lpstr>html</vt:lpstr>
      <vt:lpstr>server8.py</vt:lpstr>
      <vt:lpstr>파일업로드</vt:lpstr>
      <vt:lpstr>파일업로드</vt:lpstr>
      <vt:lpstr>파일업로드</vt:lpstr>
      <vt:lpstr>파일업로드</vt:lpstr>
      <vt:lpstr>플라스크 사이트 기본구조</vt:lpstr>
      <vt:lpstr>폴더구조</vt:lpstr>
      <vt:lpstr>hello 어플리케이션 만들기</vt:lpstr>
      <vt:lpstr>MANIFEST.in</vt:lpstr>
      <vt:lpstr>setup.py</vt:lpstr>
      <vt:lpstr>__init__.py</vt:lpstr>
      <vt:lpstr>PowerPoint 프레젠테이션</vt:lpstr>
      <vt:lpstr>restful 서버</vt:lpstr>
      <vt:lpstr>jsonserver1.py</vt:lpstr>
      <vt:lpstr>jsonserver2.py</vt:lpstr>
      <vt:lpstr>데이터 전송하기</vt:lpstr>
      <vt:lpstr>jsonserver3.py</vt:lpstr>
      <vt:lpstr>jsonserver3.py</vt:lpstr>
      <vt:lpstr>jsonserver3.py</vt:lpstr>
      <vt:lpstr>CORS 에러처리</vt:lpstr>
      <vt:lpstr>guestbook.py</vt:lpstr>
      <vt:lpstr>guestbook.py</vt:lpstr>
      <vt:lpstr>guestbook.py</vt:lpstr>
      <vt:lpstr>guestbook.py</vt:lpstr>
      <vt:lpstr>guestbook.py</vt:lpstr>
      <vt:lpstr>PowerPoint 프레젠테이션</vt:lpstr>
      <vt:lpstr>DBModule.py</vt:lpstr>
      <vt:lpstr>Flask실행</vt:lpstr>
      <vt:lpstr>/guestbook/list.html</vt:lpstr>
      <vt:lpstr>/guestbook/list.html</vt:lpstr>
      <vt:lpstr>/guestbook/view.html</vt:lpstr>
      <vt:lpstr>/write,/save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과목명 : 파이썬</dc:title>
  <dc:creator>littleconan</dc:creator>
  <cp:lastModifiedBy>shjung</cp:lastModifiedBy>
  <cp:revision>43</cp:revision>
  <dcterms:created xsi:type="dcterms:W3CDTF">2017-03-10T15:18:47Z</dcterms:created>
  <dcterms:modified xsi:type="dcterms:W3CDTF">2025-03-04T04:53:45Z</dcterms:modified>
</cp:coreProperties>
</file>